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63" r:id="rId3"/>
    <p:sldId id="257" r:id="rId4"/>
    <p:sldId id="258" r:id="rId5"/>
    <p:sldId id="298" r:id="rId6"/>
    <p:sldId id="259" r:id="rId7"/>
    <p:sldId id="299" r:id="rId8"/>
    <p:sldId id="272" r:id="rId9"/>
    <p:sldId id="304" r:id="rId10"/>
    <p:sldId id="260" r:id="rId11"/>
    <p:sldId id="300" r:id="rId12"/>
    <p:sldId id="301" r:id="rId13"/>
    <p:sldId id="302" r:id="rId14"/>
    <p:sldId id="1185" r:id="rId15"/>
    <p:sldId id="305" r:id="rId16"/>
    <p:sldId id="265" r:id="rId17"/>
    <p:sldId id="278" r:id="rId18"/>
    <p:sldId id="262" r:id="rId19"/>
    <p:sldId id="261" r:id="rId20"/>
    <p:sldId id="289" r:id="rId21"/>
    <p:sldId id="306" r:id="rId22"/>
    <p:sldId id="307" r:id="rId23"/>
    <p:sldId id="308" r:id="rId24"/>
    <p:sldId id="310" r:id="rId25"/>
    <p:sldId id="309" r:id="rId26"/>
    <p:sldId id="1184" r:id="rId27"/>
    <p:sldId id="316" r:id="rId28"/>
    <p:sldId id="1016" r:id="rId29"/>
    <p:sldId id="1186" r:id="rId30"/>
    <p:sldId id="1187" r:id="rId31"/>
    <p:sldId id="1181" r:id="rId32"/>
    <p:sldId id="1188" r:id="rId33"/>
    <p:sldId id="1183" r:id="rId34"/>
    <p:sldId id="311" r:id="rId35"/>
    <p:sldId id="296" r:id="rId36"/>
    <p:sldId id="314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">
          <p15:clr>
            <a:srgbClr val="A4A3A4"/>
          </p15:clr>
        </p15:guide>
        <p15:guide id="2" pos="2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5D"/>
    <a:srgbClr val="D7C7A1"/>
    <a:srgbClr val="EBE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90"/>
    <p:restoredTop sz="94694"/>
  </p:normalViewPr>
  <p:slideViewPr>
    <p:cSldViewPr snapToGrid="0" snapToObjects="1">
      <p:cViewPr>
        <p:scale>
          <a:sx n="49" d="100"/>
          <a:sy n="49" d="100"/>
        </p:scale>
        <p:origin x="1736" y="1736"/>
      </p:cViewPr>
      <p:guideLst>
        <p:guide orient="horz" pos="314"/>
        <p:guide pos="2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59626-A694-B346-A800-2501246D089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7E674-A803-4B40-A0EE-613578D9A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57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E674-A803-4B40-A0EE-613578D9AD2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3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E674-A803-4B40-A0EE-613578D9AD2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69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ABF-FBCA-8A45-9621-F3ED60D965F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92867-86D2-C64F-92BD-8F47A60CD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15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ABF-FBCA-8A45-9621-F3ED60D965F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92867-86D2-C64F-92BD-8F47A60CD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543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ABF-FBCA-8A45-9621-F3ED60D965F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92867-86D2-C64F-92BD-8F47A60CD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373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960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9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69688" y="956501"/>
            <a:ext cx="321628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62448" y="1274288"/>
            <a:ext cx="2250090" cy="201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5">
                <a:solidFill>
                  <a:schemeClr val="bg1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977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ABF-FBCA-8A45-9621-F3ED60D965F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92867-86D2-C64F-92BD-8F47A60CD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5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ABF-FBCA-8A45-9621-F3ED60D965F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92867-86D2-C64F-92BD-8F47A60CD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90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ABF-FBCA-8A45-9621-F3ED60D965F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92867-86D2-C64F-92BD-8F47A60CD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68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ABF-FBCA-8A45-9621-F3ED60D965F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92867-86D2-C64F-92BD-8F47A60CD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ABF-FBCA-8A45-9621-F3ED60D965F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92867-86D2-C64F-92BD-8F47A60CD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444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ABF-FBCA-8A45-9621-F3ED60D965F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92867-86D2-C64F-92BD-8F47A60CD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5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ABF-FBCA-8A45-9621-F3ED60D965F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92867-86D2-C64F-92BD-8F47A60CD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60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ABF-FBCA-8A45-9621-F3ED60D965F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92867-86D2-C64F-92BD-8F47A60CD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40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20ABF-FBCA-8A45-9621-F3ED60D965F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92867-86D2-C64F-92BD-8F47A60CD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28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g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5.png"/><Relationship Id="rId6" Type="http://schemas.openxmlformats.org/officeDocument/2006/relationships/image" Target="../media/image36.png"/><Relationship Id="rId7" Type="http://schemas.microsoft.com/office/2007/relationships/hdphoto" Target="../media/hdphoto2.wdp"/><Relationship Id="rId8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microsoft.com/office/2007/relationships/hdphoto" Target="../media/hdphoto3.wdp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microsoft.com/office/2007/relationships/hdphoto" Target="../media/hdphoto4.wdp"/><Relationship Id="rId9" Type="http://schemas.openxmlformats.org/officeDocument/2006/relationships/image" Target="../media/image51.tiff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6.png"/><Relationship Id="rId5" Type="http://schemas.microsoft.com/office/2007/relationships/hdphoto" Target="../media/hdphoto5.wdp"/><Relationship Id="rId6" Type="http://schemas.openxmlformats.org/officeDocument/2006/relationships/image" Target="../media/image57.png"/><Relationship Id="rId7" Type="http://schemas.microsoft.com/office/2007/relationships/hdphoto" Target="../media/hdphoto6.wdp"/><Relationship Id="rId8" Type="http://schemas.openxmlformats.org/officeDocument/2006/relationships/image" Target="../media/image58.png"/><Relationship Id="rId9" Type="http://schemas.microsoft.com/office/2007/relationships/hdphoto" Target="../media/hdphoto7.wdp"/><Relationship Id="rId10" Type="http://schemas.openxmlformats.org/officeDocument/2006/relationships/image" Target="../media/image59.png"/><Relationship Id="rId11" Type="http://schemas.microsoft.com/office/2007/relationships/hdphoto" Target="../media/hdphoto8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g"/><Relationship Id="rId3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10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99795" y="1288969"/>
            <a:ext cx="4817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3A5D"/>
                </a:solidFill>
              </a:rPr>
              <a:t>ВЫДВИЖНЫЕ</a:t>
            </a:r>
          </a:p>
          <a:p>
            <a:r>
              <a:rPr lang="ru-RU" sz="3600" b="1" dirty="0">
                <a:solidFill>
                  <a:srgbClr val="003A5D"/>
                </a:solidFill>
              </a:rPr>
              <a:t>БЛОКИ</a:t>
            </a:r>
          </a:p>
          <a:p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00" y="1210546"/>
            <a:ext cx="791425" cy="11031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56399" y="2754094"/>
            <a:ext cx="56607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3A5D"/>
                </a:solidFill>
              </a:rPr>
              <a:t>Выдвижные блоки </a:t>
            </a:r>
            <a:r>
              <a:rPr lang="ru-RU" sz="1600" dirty="0" err="1">
                <a:solidFill>
                  <a:srgbClr val="003A5D"/>
                </a:solidFill>
              </a:rPr>
              <a:t>Donel</a:t>
            </a:r>
            <a:r>
              <a:rPr lang="ru-RU" sz="1600" dirty="0">
                <a:solidFill>
                  <a:srgbClr val="003A5D"/>
                </a:solidFill>
              </a:rPr>
              <a:t> – это грамотное решение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для комфортного использования рабочего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пространства или информационного подвода линий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в такие местах как: столешница, тумбочка, шкаф,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а так же пол.</a:t>
            </a:r>
          </a:p>
          <a:p>
            <a:endParaRPr lang="ru-RU" sz="1600" dirty="0">
              <a:solidFill>
                <a:srgbClr val="003A5D"/>
              </a:solidFill>
            </a:endParaRPr>
          </a:p>
          <a:p>
            <a:r>
              <a:rPr lang="ru-RU" sz="1600" dirty="0">
                <a:solidFill>
                  <a:srgbClr val="003A5D"/>
                </a:solidFill>
              </a:rPr>
              <a:t>По количеству устанавливаемых модулей доступно</a:t>
            </a:r>
          </a:p>
          <a:p>
            <a:r>
              <a:rPr lang="ru-RU" sz="1600" dirty="0">
                <a:solidFill>
                  <a:srgbClr val="003A5D"/>
                </a:solidFill>
              </a:rPr>
              <a:t>4 </a:t>
            </a:r>
            <a:r>
              <a:rPr lang="ru-RU" sz="1600" dirty="0" err="1">
                <a:solidFill>
                  <a:srgbClr val="003A5D"/>
                </a:solidFill>
              </a:rPr>
              <a:t>типо</a:t>
            </a:r>
            <a:r>
              <a:rPr lang="ru-RU" sz="1600" dirty="0">
                <a:solidFill>
                  <a:srgbClr val="003A5D"/>
                </a:solidFill>
              </a:rPr>
              <a:t>-размера: 3, 4, 6 и 8 модулей.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Наполнить блок можно как силовыми и информационными розетками, так и зарядными устройствами </a:t>
            </a:r>
            <a:r>
              <a:rPr lang="ru-RU" sz="1600" dirty="0" err="1">
                <a:solidFill>
                  <a:srgbClr val="003A5D"/>
                </a:solidFill>
              </a:rPr>
              <a:t>USB</a:t>
            </a:r>
            <a:r>
              <a:rPr lang="ru-RU" sz="1600" dirty="0">
                <a:solidFill>
                  <a:srgbClr val="003A5D"/>
                </a:solidFill>
              </a:rPr>
              <a:t>, мультимедийными разъемами и другими механизмами стандарта </a:t>
            </a:r>
            <a:r>
              <a:rPr lang="ru-RU" sz="1600" dirty="0" err="1">
                <a:solidFill>
                  <a:srgbClr val="003A5D"/>
                </a:solidFill>
              </a:rPr>
              <a:t>45х45</a:t>
            </a:r>
            <a:r>
              <a:rPr lang="ru-RU" sz="1600" dirty="0">
                <a:solidFill>
                  <a:srgbClr val="003A5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6526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53521" y="168723"/>
            <a:ext cx="4817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b="1" dirty="0">
                <a:solidFill>
                  <a:schemeClr val="bg1"/>
                </a:solidFill>
              </a:rPr>
              <a:t>4 ЦВЕТА</a:t>
            </a:r>
          </a:p>
          <a:p>
            <a:pPr algn="r"/>
            <a:r>
              <a:rPr lang="ru-RU" sz="2400" dirty="0">
                <a:solidFill>
                  <a:schemeClr val="bg1"/>
                </a:solidFill>
              </a:rPr>
              <a:t>БЕЛЫЙ</a:t>
            </a:r>
            <a:r>
              <a:rPr lang="en-US" sz="2400" dirty="0">
                <a:solidFill>
                  <a:schemeClr val="bg1"/>
                </a:solidFill>
              </a:rPr>
              <a:t>/ </a:t>
            </a:r>
            <a:r>
              <a:rPr lang="ru-RU" sz="2400" dirty="0">
                <a:solidFill>
                  <a:schemeClr val="bg1"/>
                </a:solidFill>
              </a:rPr>
              <a:t>ЧЕРНЫЙ</a:t>
            </a:r>
            <a:r>
              <a:rPr lang="en-US" sz="2400" dirty="0">
                <a:solidFill>
                  <a:schemeClr val="bg1"/>
                </a:solidFill>
              </a:rPr>
              <a:t>/ </a:t>
            </a:r>
            <a:r>
              <a:rPr lang="ru-RU" sz="2400" dirty="0">
                <a:solidFill>
                  <a:schemeClr val="bg1"/>
                </a:solidFill>
              </a:rPr>
              <a:t>ЛАТУНЬ</a:t>
            </a:r>
            <a:r>
              <a:rPr lang="en-US" sz="2400" dirty="0">
                <a:solidFill>
                  <a:schemeClr val="bg1"/>
                </a:solidFill>
              </a:rPr>
              <a:t> / </a:t>
            </a:r>
            <a:r>
              <a:rPr lang="ru-RU" sz="2400" dirty="0">
                <a:solidFill>
                  <a:schemeClr val="bg1"/>
                </a:solidFill>
              </a:rPr>
              <a:t>ЛАТУНЬ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 АНТИЧНАЯ</a:t>
            </a:r>
            <a:endParaRPr lang="ru-RU" sz="2400" b="1" dirty="0">
              <a:solidFill>
                <a:schemeClr val="bg1"/>
              </a:solidFill>
            </a:endParaRPr>
          </a:p>
          <a:p>
            <a:pPr algn="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364722" y="3945297"/>
            <a:ext cx="2525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A5D"/>
                </a:solidFill>
              </a:rPr>
              <a:t>Выдвижные блоки</a:t>
            </a:r>
          </a:p>
          <a:p>
            <a:pPr algn="ctr"/>
            <a:r>
              <a:rPr lang="ru-RU" sz="1600" dirty="0">
                <a:solidFill>
                  <a:srgbClr val="003A5D"/>
                </a:solidFill>
              </a:rPr>
              <a:t>на 3 модуля</a:t>
            </a:r>
            <a:endParaRPr lang="en-GB" sz="1600" b="1" dirty="0">
              <a:solidFill>
                <a:srgbClr val="003A5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27423" y="3989153"/>
            <a:ext cx="2525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A5D"/>
                </a:solidFill>
              </a:rPr>
              <a:t>Выдвижные блоки</a:t>
            </a:r>
          </a:p>
          <a:p>
            <a:pPr algn="ctr"/>
            <a:r>
              <a:rPr lang="ru-RU" sz="1600" dirty="0">
                <a:solidFill>
                  <a:srgbClr val="003A5D"/>
                </a:solidFill>
              </a:rPr>
              <a:t>на 4 модуля</a:t>
            </a:r>
            <a:endParaRPr lang="en-GB" sz="1600" b="1" dirty="0">
              <a:solidFill>
                <a:srgbClr val="003A5D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64721" y="5912427"/>
            <a:ext cx="2525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A5D"/>
                </a:solidFill>
              </a:rPr>
              <a:t>Выдвижные блоки</a:t>
            </a:r>
          </a:p>
          <a:p>
            <a:pPr algn="ctr"/>
            <a:r>
              <a:rPr lang="ru-RU" sz="1600" dirty="0">
                <a:solidFill>
                  <a:srgbClr val="003A5D"/>
                </a:solidFill>
              </a:rPr>
              <a:t>на 3 модуля</a:t>
            </a:r>
            <a:endParaRPr lang="en-GB" sz="1600" b="1" dirty="0">
              <a:solidFill>
                <a:srgbClr val="003A5D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27422" y="5970351"/>
            <a:ext cx="2525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A5D"/>
                </a:solidFill>
              </a:rPr>
              <a:t>Выдвижные блоки</a:t>
            </a:r>
          </a:p>
          <a:p>
            <a:pPr algn="ctr"/>
            <a:r>
              <a:rPr lang="ru-RU" sz="1600" dirty="0">
                <a:solidFill>
                  <a:srgbClr val="003A5D"/>
                </a:solidFill>
              </a:rPr>
              <a:t>на 4 модуля</a:t>
            </a:r>
            <a:endParaRPr lang="en-GB" sz="1600" b="1" dirty="0">
              <a:solidFill>
                <a:srgbClr val="003A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91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66459" y="4379618"/>
            <a:ext cx="5303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Настольный встраиваемый выдвижной розеточный блок –</a:t>
            </a:r>
          </a:p>
          <a:p>
            <a:r>
              <a:rPr lang="ru-RU" sz="1600" dirty="0">
                <a:solidFill>
                  <a:schemeClr val="bg1"/>
                </a:solidFill>
              </a:rPr>
              <a:t>решение для организации подключения  как индивидуального рабочего места, так и в комнатах переговоров и в открытых офисных пространствах</a:t>
            </a:r>
          </a:p>
          <a:p>
            <a:r>
              <a:rPr lang="ru-RU" sz="1600" dirty="0">
                <a:solidFill>
                  <a:schemeClr val="bg1"/>
                </a:solidFill>
              </a:rPr>
              <a:t>к электропитанию, к компьютерным сетям, а так же</a:t>
            </a:r>
          </a:p>
          <a:p>
            <a:r>
              <a:rPr lang="ru-RU" sz="1600" dirty="0">
                <a:solidFill>
                  <a:schemeClr val="bg1"/>
                </a:solidFill>
              </a:rPr>
              <a:t>к мультимедийной технике.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00" y="1255516"/>
            <a:ext cx="791425" cy="11031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40829" y="1278140"/>
            <a:ext cx="4817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3A5D"/>
                </a:solidFill>
              </a:rPr>
              <a:t>НАСТОЛЬНЫЙ ВСТРАИВАЕМЫЙ ВЫДВИЖНОЙ РОЗЕТОЧНЫЙ БЛОК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31509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7575" y="4724784"/>
            <a:ext cx="315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АЛЮМИНИЕВЫЙ ЦВЕТ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2605" y="4700184"/>
            <a:ext cx="315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ЧЕРНЫЙ ЦВЕТ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00165" y="4589874"/>
            <a:ext cx="315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ВЕРТИКАЛЬНЫЙ АЛЮМИНИЕВЫЙ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55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37941" y="671896"/>
            <a:ext cx="52917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b="1" dirty="0" err="1">
                <a:solidFill>
                  <a:srgbClr val="003A5D"/>
                </a:solidFill>
              </a:rPr>
              <a:t>ЭЛЕКТРОУСТАНОВОЧНЫЕ</a:t>
            </a:r>
            <a:endParaRPr lang="ru-RU" sz="3400" b="1" dirty="0">
              <a:solidFill>
                <a:srgbClr val="003A5D"/>
              </a:solidFill>
            </a:endParaRPr>
          </a:p>
          <a:p>
            <a:pPr algn="r"/>
            <a:r>
              <a:rPr lang="ru-RU" sz="3400" b="1" dirty="0">
                <a:solidFill>
                  <a:srgbClr val="003A5D"/>
                </a:solidFill>
              </a:rPr>
              <a:t>ИЗДЕЛИЯ</a:t>
            </a:r>
          </a:p>
          <a:p>
            <a:endParaRPr lang="ru-RU" sz="3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133" y="176187"/>
            <a:ext cx="791425" cy="11031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94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0338" y="1213752"/>
            <a:ext cx="52917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rgbClr val="003A5D"/>
                </a:solidFill>
              </a:rPr>
              <a:t>ЭЛЕКТРОУСТАНОВОЧНЫЕ</a:t>
            </a:r>
            <a:endParaRPr lang="ru-RU" sz="3600" b="1" dirty="0">
              <a:solidFill>
                <a:srgbClr val="003A5D"/>
              </a:solidFill>
            </a:endParaRPr>
          </a:p>
          <a:p>
            <a:r>
              <a:rPr lang="ru-RU" sz="3600" b="1" dirty="0">
                <a:solidFill>
                  <a:srgbClr val="003A5D"/>
                </a:solidFill>
              </a:rPr>
              <a:t>ИЗДЕЛИЯ</a:t>
            </a:r>
          </a:p>
          <a:p>
            <a:endParaRPr lang="ru-RU" sz="3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736" y="667244"/>
            <a:ext cx="791425" cy="11031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56399" y="2754094"/>
            <a:ext cx="5660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3A5D"/>
                </a:solidFill>
              </a:rPr>
              <a:t>В ассортименте бренда имеется несколько типов </a:t>
            </a:r>
            <a:r>
              <a:rPr lang="ru-RU" sz="1600" dirty="0" err="1">
                <a:solidFill>
                  <a:srgbClr val="003A5D"/>
                </a:solidFill>
              </a:rPr>
              <a:t>электроустановочных</a:t>
            </a:r>
            <a:r>
              <a:rPr lang="ru-RU" sz="1600" dirty="0">
                <a:solidFill>
                  <a:srgbClr val="003A5D"/>
                </a:solidFill>
              </a:rPr>
              <a:t> изделий:</a:t>
            </a:r>
            <a:r>
              <a:rPr lang="en-US" sz="1600" dirty="0">
                <a:solidFill>
                  <a:srgbClr val="003A5D"/>
                </a:solidFill>
              </a:rPr>
              <a:t> </a:t>
            </a:r>
            <a:r>
              <a:rPr lang="ru-RU" sz="1600" dirty="0">
                <a:solidFill>
                  <a:srgbClr val="003A5D"/>
                </a:solidFill>
              </a:rPr>
              <a:t>это механизмы </a:t>
            </a:r>
            <a:endParaRPr lang="en-US" sz="1600" dirty="0">
              <a:solidFill>
                <a:srgbClr val="003A5D"/>
              </a:solidFill>
            </a:endParaRPr>
          </a:p>
          <a:p>
            <a:r>
              <a:rPr lang="ru-RU" sz="1600" dirty="0">
                <a:solidFill>
                  <a:srgbClr val="003A5D"/>
                </a:solidFill>
              </a:rPr>
              <a:t>телевизионных и информационных розеток, а так же механизмы</a:t>
            </a:r>
            <a:r>
              <a:rPr lang="en-US" sz="1600" dirty="0">
                <a:solidFill>
                  <a:srgbClr val="003A5D"/>
                </a:solidFill>
              </a:rPr>
              <a:t> </a:t>
            </a:r>
            <a:r>
              <a:rPr lang="ru-RU" sz="1600" dirty="0">
                <a:solidFill>
                  <a:srgbClr val="003A5D"/>
                </a:solidFill>
              </a:rPr>
              <a:t>для зарядки </a:t>
            </a:r>
            <a:r>
              <a:rPr lang="ru-RU" sz="1600" dirty="0" err="1">
                <a:solidFill>
                  <a:srgbClr val="003A5D"/>
                </a:solidFill>
              </a:rPr>
              <a:t>USB</a:t>
            </a:r>
            <a:r>
              <a:rPr lang="ru-RU" sz="1600" dirty="0">
                <a:solidFill>
                  <a:srgbClr val="003A5D"/>
                </a:solidFill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3889" y="4120700"/>
            <a:ext cx="56607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Все они сделаны таким образом, что могут</a:t>
            </a:r>
          </a:p>
          <a:p>
            <a:r>
              <a:rPr lang="ru-RU" sz="1600" dirty="0">
                <a:solidFill>
                  <a:schemeClr val="bg1"/>
                </a:solidFill>
              </a:rPr>
              <a:t>интегрироваться в серии электроустановочных изделий немецкого стандарта, таких как </a:t>
            </a:r>
            <a:r>
              <a:rPr lang="ru-RU" sz="1600" dirty="0" err="1">
                <a:solidFill>
                  <a:schemeClr val="bg1"/>
                </a:solidFill>
              </a:rPr>
              <a:t>Berker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Gira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Merten</a:t>
            </a:r>
            <a:r>
              <a:rPr lang="ru-RU" sz="1600" dirty="0">
                <a:solidFill>
                  <a:schemeClr val="bg1"/>
                </a:solidFill>
              </a:rPr>
              <a:t>, </a:t>
            </a:r>
          </a:p>
          <a:p>
            <a:r>
              <a:rPr lang="ru-RU" sz="1600" dirty="0" err="1">
                <a:solidFill>
                  <a:schemeClr val="bg1"/>
                </a:solidFill>
              </a:rPr>
              <a:t>Jung</a:t>
            </a:r>
            <a:r>
              <a:rPr lang="ru-RU" sz="1600" dirty="0">
                <a:solidFill>
                  <a:schemeClr val="bg1"/>
                </a:solidFill>
              </a:rPr>
              <a:t>,  и использоваться под лицевую панель </a:t>
            </a:r>
            <a:r>
              <a:rPr lang="ru-RU" sz="1600" dirty="0" smtClean="0">
                <a:solidFill>
                  <a:schemeClr val="bg1"/>
                </a:solidFill>
              </a:rPr>
              <a:t>изделий.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Механизмы телевизионных розеток представлены</a:t>
            </a:r>
          </a:p>
          <a:p>
            <a:r>
              <a:rPr lang="ru-RU" sz="1600" dirty="0">
                <a:solidFill>
                  <a:schemeClr val="bg1"/>
                </a:solidFill>
              </a:rPr>
              <a:t>тремя типами: механизм оконечной розетки с выходом</a:t>
            </a:r>
          </a:p>
          <a:p>
            <a:r>
              <a:rPr lang="ru-RU" sz="1600" dirty="0">
                <a:solidFill>
                  <a:schemeClr val="bg1"/>
                </a:solidFill>
              </a:rPr>
              <a:t>ТВ и </a:t>
            </a:r>
            <a:r>
              <a:rPr lang="ru-RU" sz="1600" dirty="0" err="1">
                <a:solidFill>
                  <a:schemeClr val="bg1"/>
                </a:solidFill>
              </a:rPr>
              <a:t>SAT</a:t>
            </a:r>
            <a:r>
              <a:rPr lang="ru-RU" sz="1600" dirty="0">
                <a:solidFill>
                  <a:schemeClr val="bg1"/>
                </a:solidFill>
              </a:rPr>
              <a:t>, проходной розетки с выходом ТВ и </a:t>
            </a:r>
            <a:r>
              <a:rPr lang="ru-RU" sz="1600" dirty="0" err="1">
                <a:solidFill>
                  <a:schemeClr val="bg1"/>
                </a:solidFill>
              </a:rPr>
              <a:t>SAT</a:t>
            </a:r>
            <a:r>
              <a:rPr lang="ru-RU" sz="1600" dirty="0">
                <a:solidFill>
                  <a:schemeClr val="bg1"/>
                </a:solidFill>
              </a:rPr>
              <a:t> и</a:t>
            </a:r>
          </a:p>
          <a:p>
            <a:r>
              <a:rPr lang="ru-RU" sz="1600" dirty="0">
                <a:solidFill>
                  <a:schemeClr val="bg1"/>
                </a:solidFill>
              </a:rPr>
              <a:t>механизмом оконечной розетки с выходом </a:t>
            </a:r>
            <a:r>
              <a:rPr lang="ru-RU" sz="1600" dirty="0" err="1">
                <a:solidFill>
                  <a:schemeClr val="bg1"/>
                </a:solidFill>
              </a:rPr>
              <a:t>TV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FM</a:t>
            </a:r>
            <a:r>
              <a:rPr lang="ru-RU" sz="1600" dirty="0">
                <a:solidFill>
                  <a:schemeClr val="bg1"/>
                </a:solidFill>
              </a:rPr>
              <a:t> и </a:t>
            </a:r>
            <a:r>
              <a:rPr lang="ru-RU" sz="1600" dirty="0" err="1">
                <a:solidFill>
                  <a:schemeClr val="bg1"/>
                </a:solidFill>
              </a:rPr>
              <a:t>SAT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158" y="1746692"/>
            <a:ext cx="5362787" cy="49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09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" y="0"/>
            <a:ext cx="121889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30187" y="4700232"/>
            <a:ext cx="56607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н</a:t>
            </a:r>
            <a:r>
              <a:rPr lang="ru-RU" dirty="0" smtClean="0">
                <a:solidFill>
                  <a:schemeClr val="bg1"/>
                </a:solidFill>
              </a:rPr>
              <a:t>оменклатурный </a:t>
            </a:r>
            <a:r>
              <a:rPr lang="ru-RU" dirty="0">
                <a:solidFill>
                  <a:schemeClr val="bg1"/>
                </a:solidFill>
              </a:rPr>
              <a:t>ряд входят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r>
              <a:rPr lang="ru-RU" dirty="0">
                <a:solidFill>
                  <a:schemeClr val="bg1"/>
                </a:solidFill>
              </a:rPr>
              <a:t>Силовые розетки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Информ</a:t>
            </a:r>
            <a:r>
              <a:rPr lang="ru-RU" b="1" dirty="0">
                <a:solidFill>
                  <a:schemeClr val="bg1"/>
                </a:solidFill>
              </a:rPr>
              <a:t>ацио</a:t>
            </a:r>
            <a:r>
              <a:rPr lang="ru-RU" dirty="0">
                <a:solidFill>
                  <a:schemeClr val="bg1"/>
                </a:solidFill>
              </a:rPr>
              <a:t>нные розетки</a:t>
            </a:r>
          </a:p>
          <a:p>
            <a:r>
              <a:rPr lang="ru-RU" dirty="0">
                <a:solidFill>
                  <a:schemeClr val="bg1"/>
                </a:solidFill>
              </a:rPr>
              <a:t>Зарядные устройства</a:t>
            </a:r>
          </a:p>
          <a:p>
            <a:r>
              <a:rPr lang="en-US" dirty="0">
                <a:solidFill>
                  <a:schemeClr val="bg1"/>
                </a:solidFill>
              </a:rPr>
              <a:t>USB type </a:t>
            </a:r>
            <a:r>
              <a:rPr lang="en-US" dirty="0" err="1">
                <a:solidFill>
                  <a:schemeClr val="bg1"/>
                </a:solidFill>
              </a:rPr>
              <a:t>A+C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Фронтальные заглушки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224" y="1973268"/>
            <a:ext cx="2275295" cy="22752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30187" y="2148743"/>
            <a:ext cx="48618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3A5D"/>
                </a:solidFill>
              </a:rPr>
              <a:t>Новинка бренда </a:t>
            </a:r>
            <a:r>
              <a:rPr lang="ru-RU" sz="1600" dirty="0" err="1">
                <a:solidFill>
                  <a:srgbClr val="003A5D"/>
                </a:solidFill>
              </a:rPr>
              <a:t>Donel</a:t>
            </a:r>
            <a:r>
              <a:rPr lang="ru-RU" sz="1600" dirty="0">
                <a:solidFill>
                  <a:srgbClr val="003A5D"/>
                </a:solidFill>
              </a:rPr>
              <a:t> – это </a:t>
            </a:r>
            <a:r>
              <a:rPr lang="ru-RU" sz="1600" dirty="0" err="1">
                <a:solidFill>
                  <a:srgbClr val="003A5D"/>
                </a:solidFill>
              </a:rPr>
              <a:t>электроустановочные</a:t>
            </a:r>
            <a:endParaRPr lang="ru-RU" sz="1600" dirty="0">
              <a:solidFill>
                <a:srgbClr val="003A5D"/>
              </a:solidFill>
            </a:endParaRPr>
          </a:p>
          <a:p>
            <a:r>
              <a:rPr lang="ru-RU" sz="1600" dirty="0">
                <a:solidFill>
                  <a:srgbClr val="003A5D"/>
                </a:solidFill>
              </a:rPr>
              <a:t>изделия стандарта </a:t>
            </a:r>
            <a:r>
              <a:rPr lang="ru-RU" sz="1600" dirty="0" err="1">
                <a:solidFill>
                  <a:srgbClr val="003A5D"/>
                </a:solidFill>
              </a:rPr>
              <a:t>45х45</a:t>
            </a:r>
            <a:r>
              <a:rPr lang="ru-RU" sz="1600" dirty="0">
                <a:solidFill>
                  <a:srgbClr val="003A5D"/>
                </a:solidFill>
              </a:rPr>
              <a:t> типа.  Это универсальная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модульная серия, которая нашла свое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применение для установки в напольные лючки,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настольные розеточные блоки, кабель-каналы,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колонны и мини-колонны. 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Возможны три варианта исполнения: белый,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красный и антрацит.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66" b="58966" l="82090" r="98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0100" t="29266" b="37734"/>
          <a:stretch/>
        </p:blipFill>
        <p:spPr>
          <a:xfrm>
            <a:off x="5167034" y="181718"/>
            <a:ext cx="2430907" cy="22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83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1427" y="2055079"/>
            <a:ext cx="4817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3A5D"/>
                </a:solidFill>
              </a:rPr>
              <a:t>ТЕПЛЫЕ ПОЛЫ</a:t>
            </a:r>
          </a:p>
          <a:p>
            <a:r>
              <a:rPr lang="ru-RU" sz="3600" b="1" dirty="0">
                <a:solidFill>
                  <a:srgbClr val="003A5D"/>
                </a:solidFill>
              </a:rPr>
              <a:t>И ТЕРМОРЕГУЛЯТОРЫ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36" y="1948520"/>
            <a:ext cx="791425" cy="11031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32461" y="3300378"/>
            <a:ext cx="5660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3A5D"/>
                </a:solidFill>
              </a:rPr>
              <a:t>Система отопления, позволяющая 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прогревать помимо полов в помещении 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еще и  воздух на высоту до 2, 5 м.</a:t>
            </a:r>
          </a:p>
          <a:p>
            <a:endParaRPr lang="ru-RU" sz="1600" dirty="0">
              <a:solidFill>
                <a:srgbClr val="003A5D"/>
              </a:solidFill>
            </a:endParaRPr>
          </a:p>
          <a:p>
            <a:endParaRPr lang="en-US" sz="1600" dirty="0">
              <a:solidFill>
                <a:srgbClr val="003A5D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04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435" y="1674674"/>
            <a:ext cx="710819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00" b="1" dirty="0">
                <a:solidFill>
                  <a:schemeClr val="bg1"/>
                </a:solidFill>
              </a:rPr>
              <a:t>СЕРИЯ </a:t>
            </a:r>
            <a:endParaRPr lang="en-US" sz="3700" b="1" dirty="0">
              <a:solidFill>
                <a:schemeClr val="bg1"/>
              </a:solidFill>
            </a:endParaRPr>
          </a:p>
          <a:p>
            <a:r>
              <a:rPr lang="ru-RU" sz="3700" b="1" dirty="0">
                <a:solidFill>
                  <a:schemeClr val="bg1"/>
                </a:solidFill>
              </a:rPr>
              <a:t>ЭЛЕКТРОУСТАНОВОЧНЫХ ИЗДЕЛИЙ</a:t>
            </a:r>
          </a:p>
          <a:p>
            <a:r>
              <a:rPr lang="en-US" sz="3700" b="1" dirty="0">
                <a:solidFill>
                  <a:schemeClr val="bg1"/>
                </a:solidFill>
              </a:rPr>
              <a:t>DONEL R98</a:t>
            </a:r>
            <a:endParaRPr lang="ru-RU" sz="3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14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35" y="254066"/>
            <a:ext cx="3386335" cy="10485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1575" y="2425215"/>
            <a:ext cx="446504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sz="2800" b="1" dirty="0">
                <a:solidFill>
                  <a:srgbClr val="003A5D"/>
                </a:solidFill>
              </a:rPr>
              <a:t>СДЕРЖАННЫЙ СКАНДИНАВСКИЙ ДИЗАЙН, ВЫСОКОКАЧЕСТВЕННЫЕ МАТЕРИАЛЫ ЭЛЕГАНТНЫХ ЦВЕТОВ</a:t>
            </a:r>
            <a:r>
              <a:rPr lang="ru-RU" sz="2800" b="1" dirty="0" smtClean="0">
                <a:solidFill>
                  <a:srgbClr val="003A5D"/>
                </a:solidFill>
              </a:rPr>
              <a:t>.</a:t>
            </a:r>
          </a:p>
          <a:p>
            <a:pPr fontAlgn="t"/>
            <a:endParaRPr lang="ru-RU" sz="1200" b="1" dirty="0">
              <a:solidFill>
                <a:srgbClr val="003A5D"/>
              </a:solidFill>
              <a:effectLst/>
              <a:latin typeface="Calibri" panose="020F0502020204030204" pitchFamily="34" charset="0"/>
              <a:ea typeface="Yandex Sans Display" charset="0"/>
              <a:cs typeface="Yandex Sans Display" charset="0"/>
            </a:endParaRPr>
          </a:p>
          <a:p>
            <a:r>
              <a:rPr lang="ru-RU" sz="2000" dirty="0">
                <a:solidFill>
                  <a:srgbClr val="003A5D"/>
                </a:solidFill>
              </a:rPr>
              <a:t>Серия R98 - это отличная гибкость. Модульная структура, включающая </a:t>
            </a:r>
          </a:p>
          <a:p>
            <a:r>
              <a:rPr lang="ru-RU" sz="2000" dirty="0">
                <a:solidFill>
                  <a:srgbClr val="003A5D"/>
                </a:solidFill>
              </a:rPr>
              <a:t>в себя </a:t>
            </a:r>
            <a:r>
              <a:rPr lang="ru-RU" sz="2000" dirty="0" smtClean="0">
                <a:solidFill>
                  <a:srgbClr val="003A5D"/>
                </a:solidFill>
              </a:rPr>
              <a:t>механизмы </a:t>
            </a:r>
            <a:r>
              <a:rPr lang="ru-RU" sz="2000" dirty="0">
                <a:solidFill>
                  <a:srgbClr val="003A5D"/>
                </a:solidFill>
              </a:rPr>
              <a:t>скрытой установки, накладки и рамки</a:t>
            </a:r>
            <a:r>
              <a:rPr lang="ru-RU" sz="2000" dirty="0" smtClean="0">
                <a:solidFill>
                  <a:srgbClr val="003A5D"/>
                </a:solidFill>
              </a:rPr>
              <a:t>, что </a:t>
            </a:r>
            <a:r>
              <a:rPr lang="ru-RU" sz="2000" dirty="0">
                <a:solidFill>
                  <a:srgbClr val="003A5D"/>
                </a:solidFill>
              </a:rPr>
              <a:t>позволяет добавить любую функцию в многопостовую комбинацию.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86" y="1678700"/>
            <a:ext cx="791425" cy="11031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95514" y="6313528"/>
            <a:ext cx="31684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БЕЛЫЙ ГЛЯНЦЕВЫЙ</a:t>
            </a:r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5366478" y="4285309"/>
            <a:ext cx="30974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СЕРЕБРИСТЫЙ АЛЮМИНИЙ</a:t>
            </a:r>
          </a:p>
          <a:p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295514" y="2183100"/>
            <a:ext cx="3207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ЧЕРНЫЙ МАТОВЫЙ</a:t>
            </a:r>
          </a:p>
          <a:p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672922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35" y="254066"/>
            <a:ext cx="3386335" cy="10485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5889" y="2315910"/>
            <a:ext cx="7121161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 БРЕНДЕ</a:t>
            </a:r>
          </a:p>
          <a:p>
            <a:endParaRPr lang="ru-RU" sz="2300" b="1" baseline="30000" dirty="0">
              <a:solidFill>
                <a:schemeClr val="bg1"/>
              </a:solidFill>
            </a:endParaRPr>
          </a:p>
          <a:p>
            <a:r>
              <a:rPr lang="ru-RU" sz="2400" baseline="30000" dirty="0" err="1">
                <a:solidFill>
                  <a:schemeClr val="bg1"/>
                </a:solidFill>
              </a:rPr>
              <a:t>Donel</a:t>
            </a:r>
            <a:r>
              <a:rPr lang="ru-RU" sz="2400" baseline="30000" dirty="0">
                <a:solidFill>
                  <a:schemeClr val="bg1"/>
                </a:solidFill>
              </a:rPr>
              <a:t> – это современный электротехнический бренд, представляющий комплексные решения для создания комфортного пространства. </a:t>
            </a:r>
          </a:p>
          <a:p>
            <a:r>
              <a:rPr lang="ru-RU" sz="2400" baseline="30000" dirty="0">
                <a:solidFill>
                  <a:schemeClr val="bg1"/>
                </a:solidFill>
              </a:rPr>
              <a:t>Товары бренда </a:t>
            </a:r>
            <a:r>
              <a:rPr lang="ru-RU" sz="2400" baseline="30000" dirty="0" err="1">
                <a:solidFill>
                  <a:schemeClr val="bg1"/>
                </a:solidFill>
              </a:rPr>
              <a:t>Donel</a:t>
            </a:r>
            <a:r>
              <a:rPr lang="ru-RU" sz="2400" baseline="30000" dirty="0">
                <a:solidFill>
                  <a:schemeClr val="bg1"/>
                </a:solidFill>
              </a:rPr>
              <a:t> идеально подходят как для создания инфраструктуры офисных помещений, торговых центров, административных зданий </a:t>
            </a:r>
          </a:p>
          <a:p>
            <a:r>
              <a:rPr lang="ru-RU" sz="2400" baseline="30000" dirty="0">
                <a:solidFill>
                  <a:schemeClr val="bg1"/>
                </a:solidFill>
              </a:rPr>
              <a:t>и государственных учреждений, так и индивидуальных частных пространств </a:t>
            </a:r>
          </a:p>
          <a:p>
            <a:r>
              <a:rPr lang="ru-RU" sz="2400" baseline="30000" dirty="0">
                <a:solidFill>
                  <a:schemeClr val="bg1"/>
                </a:solidFill>
              </a:rPr>
              <a:t>и апартаментов.</a:t>
            </a:r>
          </a:p>
          <a:p>
            <a:pPr algn="just"/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4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5651" y="4462972"/>
            <a:ext cx="6031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err="1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Donel</a:t>
            </a:r>
            <a:r>
              <a:rPr lang="ru-RU" sz="2200" dirty="0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 </a:t>
            </a:r>
            <a:r>
              <a:rPr lang="ru-RU" sz="2200" dirty="0" err="1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R98</a:t>
            </a:r>
            <a:r>
              <a:rPr lang="ru-RU" sz="2200" dirty="0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 предлагает большой выбор механизмов для стандартных устройств </a:t>
            </a:r>
          </a:p>
          <a:p>
            <a:r>
              <a:rPr lang="ru-RU" sz="2200" dirty="0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с выключателями, розетками, разъёмами, </a:t>
            </a:r>
          </a:p>
          <a:p>
            <a:r>
              <a:rPr lang="ru-RU" sz="2200" dirty="0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ТВ, </a:t>
            </a:r>
            <a:r>
              <a:rPr lang="ru-RU" sz="2200" dirty="0" err="1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SAT</a:t>
            </a:r>
            <a:r>
              <a:rPr lang="ru-RU" sz="2200" dirty="0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, </a:t>
            </a:r>
            <a:r>
              <a:rPr lang="ru-RU" sz="2200" dirty="0" err="1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RJ45</a:t>
            </a:r>
            <a:r>
              <a:rPr lang="ru-RU" sz="2200" dirty="0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 и </a:t>
            </a:r>
            <a:r>
              <a:rPr lang="ru-RU" sz="2200" dirty="0" err="1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тд</a:t>
            </a:r>
            <a:r>
              <a:rPr lang="ru-RU" sz="2200" dirty="0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390" y="2139926"/>
            <a:ext cx="791425" cy="1103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30969" y="2162550"/>
            <a:ext cx="48173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>
                <a:solidFill>
                  <a:srgbClr val="003A5D"/>
                </a:solidFill>
              </a:rPr>
              <a:t>АССОРТИМЕНТ</a:t>
            </a: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616236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524" y="0"/>
            <a:ext cx="13539576" cy="6858000"/>
            <a:chOff x="1524" y="0"/>
            <a:chExt cx="13539576" cy="6858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12188954" cy="6858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435" y="254000"/>
              <a:ext cx="3310135" cy="105928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05016" y="2196056"/>
              <a:ext cx="3317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00" b="1" dirty="0">
                  <a:solidFill>
                    <a:srgbClr val="003A5D"/>
                  </a:solidFill>
                </a:rPr>
                <a:t>ОДНОКЛАВИШНЫЕ</a:t>
              </a:r>
            </a:p>
            <a:p>
              <a:pPr algn="ctr"/>
              <a:r>
                <a:rPr lang="ru-RU" sz="2100" b="1" dirty="0">
                  <a:solidFill>
                    <a:srgbClr val="003A5D"/>
                  </a:solidFill>
                </a:rPr>
                <a:t>ПЕРЕКЛЮЧАТЕЛИ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91922" y="2165132"/>
              <a:ext cx="323787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00" b="1" dirty="0">
                  <a:solidFill>
                    <a:srgbClr val="003A5D"/>
                  </a:solidFill>
                </a:rPr>
                <a:t>ДВУХКЛАВИШНЫЕ</a:t>
              </a:r>
            </a:p>
            <a:p>
              <a:pPr algn="ctr"/>
              <a:r>
                <a:rPr lang="ru-RU" sz="2100" b="1" dirty="0">
                  <a:solidFill>
                    <a:srgbClr val="003A5D"/>
                  </a:solidFill>
                </a:rPr>
                <a:t>ПЕРЕКЛЮЧАТЕЛИ</a:t>
              </a:r>
              <a:endParaRPr lang="ru-RU" sz="21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54452" y="2154510"/>
              <a:ext cx="33577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00" b="1" dirty="0">
                  <a:solidFill>
                    <a:srgbClr val="003A5D"/>
                  </a:solidFill>
                </a:rPr>
                <a:t>ТРЕХКЛАВИШНЫЕ</a:t>
              </a:r>
            </a:p>
            <a:p>
              <a:pPr algn="ctr"/>
              <a:r>
                <a:rPr lang="ru-RU" sz="2100" b="1" dirty="0" smtClean="0">
                  <a:solidFill>
                    <a:srgbClr val="003A5D"/>
                  </a:solidFill>
                </a:rPr>
                <a:t>ВЫКЛЮЧАТЕЛИ</a:t>
              </a:r>
              <a:endParaRPr lang="ru-RU" sz="2100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3825" y="206727"/>
              <a:ext cx="791425" cy="110319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723755" y="337368"/>
              <a:ext cx="4817345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700" b="1" dirty="0">
                  <a:solidFill>
                    <a:srgbClr val="003A5D"/>
                  </a:solidFill>
                </a:rPr>
                <a:t>АССОРТИМЕНТ</a:t>
              </a:r>
              <a:endParaRPr lang="ru-RU" sz="3700" dirty="0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0815" y="3347720"/>
              <a:ext cx="2357745" cy="2382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2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5016" y="2106116"/>
            <a:ext cx="3317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3A5D"/>
                </a:solidFill>
              </a:rPr>
              <a:t>РОЗЕТКИ </a:t>
            </a:r>
          </a:p>
          <a:p>
            <a:pPr algn="ctr"/>
            <a:r>
              <a:rPr lang="ru-RU" sz="2100" b="1" dirty="0">
                <a:solidFill>
                  <a:srgbClr val="003A5D"/>
                </a:solidFill>
              </a:rPr>
              <a:t>С ЗАЗЕМЛЕНИЕМ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1922" y="2075192"/>
            <a:ext cx="323787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3A5D"/>
                </a:solidFill>
              </a:rPr>
              <a:t>КНОПОЧНЫЕ </a:t>
            </a:r>
          </a:p>
          <a:p>
            <a:pPr algn="ctr"/>
            <a:r>
              <a:rPr lang="ru-RU" sz="2100" b="1" dirty="0">
                <a:solidFill>
                  <a:srgbClr val="003A5D"/>
                </a:solidFill>
              </a:rPr>
              <a:t>ВЫКЛЮЧАТЕЛИ</a:t>
            </a:r>
          </a:p>
          <a:p>
            <a:pPr algn="ctr" defTabSz="1044000"/>
            <a:r>
              <a:rPr lang="ru-RU" sz="2100" b="1" dirty="0">
                <a:solidFill>
                  <a:srgbClr val="003A5D"/>
                </a:solidFill>
              </a:rPr>
              <a:t>ПЕРЕКЛЮЧАТЕЛИ</a:t>
            </a:r>
            <a:endParaRPr lang="ru-RU" sz="21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454452" y="2064570"/>
            <a:ext cx="335779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3A5D"/>
                </a:solidFill>
              </a:rPr>
              <a:t>КНОПОЧНЫЕ</a:t>
            </a:r>
          </a:p>
          <a:p>
            <a:pPr algn="ctr"/>
            <a:r>
              <a:rPr lang="ru-RU" sz="2100" b="1" dirty="0">
                <a:solidFill>
                  <a:srgbClr val="003A5D"/>
                </a:solidFill>
              </a:rPr>
              <a:t>ВЫКЛЮЧАТЕЛИ</a:t>
            </a:r>
          </a:p>
          <a:p>
            <a:pPr algn="ctr"/>
            <a:r>
              <a:rPr lang="ru-RU" sz="2100" b="1" dirty="0">
                <a:solidFill>
                  <a:srgbClr val="003A5D"/>
                </a:solidFill>
              </a:rPr>
              <a:t>ДЛЯ </a:t>
            </a:r>
            <a:r>
              <a:rPr lang="ru-RU" sz="2100" b="1" dirty="0" err="1">
                <a:solidFill>
                  <a:srgbClr val="003A5D"/>
                </a:solidFill>
              </a:rPr>
              <a:t>РОЛЬСТАВНЕЙ</a:t>
            </a:r>
            <a:endParaRPr lang="ru-RU" sz="21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825" y="206727"/>
            <a:ext cx="791425" cy="11031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23755" y="337368"/>
            <a:ext cx="481734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00" b="1" dirty="0">
                <a:solidFill>
                  <a:srgbClr val="003A5D"/>
                </a:solidFill>
              </a:rPr>
              <a:t>АССОРТИМЕНТ</a:t>
            </a:r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2179676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5016" y="2076136"/>
            <a:ext cx="33172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3A5D"/>
                </a:solidFill>
              </a:rPr>
              <a:t>ТЕЛЕВИЗИОННЫЕ</a:t>
            </a:r>
          </a:p>
          <a:p>
            <a:pPr algn="ctr"/>
            <a:r>
              <a:rPr lang="ru-RU" sz="2100" b="1" dirty="0">
                <a:solidFill>
                  <a:srgbClr val="003A5D"/>
                </a:solidFill>
              </a:rPr>
              <a:t>МЕХАНИЗМЫ</a:t>
            </a:r>
          </a:p>
          <a:p>
            <a:pPr algn="ctr"/>
            <a:r>
              <a:rPr lang="ru-RU" sz="2100" b="1" dirty="0">
                <a:solidFill>
                  <a:srgbClr val="003A5D"/>
                </a:solidFill>
              </a:rPr>
              <a:t>(</a:t>
            </a:r>
            <a:r>
              <a:rPr lang="en-US" sz="2100" b="1" dirty="0">
                <a:solidFill>
                  <a:srgbClr val="003A5D"/>
                </a:solidFill>
              </a:rPr>
              <a:t>TV, SAT, RJ45+SAT)</a:t>
            </a:r>
            <a:endParaRPr lang="ru-RU" sz="2100" b="1" dirty="0">
              <a:solidFill>
                <a:srgbClr val="003A5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1922" y="2195112"/>
            <a:ext cx="3237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3A5D"/>
                </a:solidFill>
              </a:rPr>
              <a:t>КОМПЬЮТЕРНАЯ</a:t>
            </a:r>
          </a:p>
          <a:p>
            <a:pPr algn="ctr"/>
            <a:r>
              <a:rPr lang="ru-RU" sz="2100" b="1" dirty="0">
                <a:solidFill>
                  <a:srgbClr val="003A5D"/>
                </a:solidFill>
              </a:rPr>
              <a:t>РОЗЕТКА</a:t>
            </a:r>
            <a:endParaRPr lang="ru-RU" sz="2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454452" y="2184490"/>
            <a:ext cx="3357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3A5D"/>
                </a:solidFill>
              </a:rPr>
              <a:t>ВЫВОД КАБЕЛЯ</a:t>
            </a:r>
            <a:endParaRPr lang="ru-RU" sz="21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825" y="206727"/>
            <a:ext cx="791425" cy="1103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23755" y="337368"/>
            <a:ext cx="481734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00" b="1" dirty="0">
                <a:solidFill>
                  <a:srgbClr val="003A5D"/>
                </a:solidFill>
              </a:rPr>
              <a:t>АССОРТИМЕНТ</a:t>
            </a:r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1318708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3865" y="2694353"/>
            <a:ext cx="34192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3A5D"/>
                </a:solidFill>
              </a:rPr>
              <a:t>ТЕХНИЧЕСКИЕ </a:t>
            </a:r>
          </a:p>
          <a:p>
            <a:r>
              <a:rPr lang="ru-RU" sz="4000" b="1" dirty="0">
                <a:solidFill>
                  <a:srgbClr val="003A5D"/>
                </a:solidFill>
              </a:rPr>
              <a:t>ИСПЫТАНИЯ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17724" y="4958610"/>
            <a:ext cx="297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3A5D"/>
                </a:solidFill>
              </a:rPr>
              <a:t>ТЕМПЕРАТУРНЫЙ ТЕСТ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3549" y="5429514"/>
            <a:ext cx="4455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3A5D"/>
                </a:solidFill>
              </a:rPr>
              <a:t>Выключатели и розетки Международное испытание требует менее 45К.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842" y="1600589"/>
            <a:ext cx="3280129" cy="5477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ru-RU" altLang="zh-CN" sz="22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ТЕСТ НА ВЫНОСЛИВОСТЬ</a:t>
            </a:r>
            <a:endParaRPr lang="en-US" altLang="zh-CN" sz="2200" b="1" dirty="0">
              <a:solidFill>
                <a:srgbClr val="003A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12" y="2198604"/>
            <a:ext cx="599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3A5D"/>
                </a:solidFill>
              </a:rPr>
              <a:t>Международный стандарт требует, </a:t>
            </a:r>
          </a:p>
          <a:p>
            <a:r>
              <a:rPr lang="ru-RU" sz="2000" dirty="0">
                <a:solidFill>
                  <a:srgbClr val="003A5D"/>
                </a:solidFill>
              </a:rPr>
              <a:t>чтобы выключатели прошли испытание</a:t>
            </a:r>
          </a:p>
          <a:p>
            <a:r>
              <a:rPr lang="ru-RU" sz="2000" dirty="0">
                <a:solidFill>
                  <a:srgbClr val="003A5D"/>
                </a:solidFill>
              </a:rPr>
              <a:t> ≥ 80 000 раз, розетки ≥ 10 000 раз</a:t>
            </a:r>
            <a:endParaRPr lang="en-US" sz="2000" dirty="0">
              <a:solidFill>
                <a:srgbClr val="003A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23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860" y="1499885"/>
            <a:ext cx="5447389" cy="5477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ru-RU" altLang="zh-CN" sz="2200" b="1" dirty="0">
                <a:solidFill>
                  <a:srgbClr val="003A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ИСПЫТАНИЯ РАСКАЛЁННОЙ ПРОВОЛОКОЙ</a:t>
            </a:r>
            <a:endParaRPr lang="en-US" altLang="zh-CN" sz="2200" b="1" dirty="0">
              <a:solidFill>
                <a:srgbClr val="003A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810" y="2052930"/>
            <a:ext cx="599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A5D"/>
                </a:solidFill>
              </a:rPr>
              <a:t>PC</a:t>
            </a:r>
            <a:r>
              <a:rPr lang="ru-RU" sz="2000" dirty="0">
                <a:solidFill>
                  <a:srgbClr val="003A5D"/>
                </a:solidFill>
              </a:rPr>
              <a:t>: </a:t>
            </a:r>
            <a:r>
              <a:rPr lang="en-US" sz="2000" dirty="0">
                <a:solidFill>
                  <a:srgbClr val="003A5D"/>
                </a:solidFill>
              </a:rPr>
              <a:t>650℃ </a:t>
            </a:r>
            <a:r>
              <a:rPr lang="ru-RU" sz="2000" dirty="0">
                <a:solidFill>
                  <a:srgbClr val="003A5D"/>
                </a:solidFill>
              </a:rPr>
              <a:t>автоматически гасится;</a:t>
            </a:r>
          </a:p>
          <a:p>
            <a:r>
              <a:rPr lang="en-US" sz="2000" dirty="0">
                <a:solidFill>
                  <a:srgbClr val="003A5D"/>
                </a:solidFill>
              </a:rPr>
              <a:t>PA6</a:t>
            </a:r>
            <a:r>
              <a:rPr lang="ru-RU" sz="2000" dirty="0">
                <a:solidFill>
                  <a:srgbClr val="003A5D"/>
                </a:solidFill>
              </a:rPr>
              <a:t>6: </a:t>
            </a:r>
            <a:r>
              <a:rPr lang="en-US" sz="2000" dirty="0">
                <a:solidFill>
                  <a:srgbClr val="003A5D"/>
                </a:solidFill>
              </a:rPr>
              <a:t>850℃ </a:t>
            </a:r>
            <a:r>
              <a:rPr lang="ru-RU" sz="2000" dirty="0">
                <a:solidFill>
                  <a:srgbClr val="003A5D"/>
                </a:solidFill>
              </a:rPr>
              <a:t>автоматически гасится, </a:t>
            </a:r>
          </a:p>
          <a:p>
            <a:r>
              <a:rPr lang="ru-RU" sz="2000" dirty="0">
                <a:solidFill>
                  <a:srgbClr val="003A5D"/>
                </a:solidFill>
              </a:rPr>
              <a:t>может достигать V0</a:t>
            </a:r>
            <a:endParaRPr lang="en-US" sz="2000" dirty="0">
              <a:solidFill>
                <a:srgbClr val="003A5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3865" y="2694353"/>
            <a:ext cx="34192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3A5D"/>
                </a:solidFill>
              </a:rPr>
              <a:t>ТЕХНИЧЕСКИЕ </a:t>
            </a:r>
          </a:p>
          <a:p>
            <a:r>
              <a:rPr lang="ru-RU" sz="4000" b="1" dirty="0">
                <a:solidFill>
                  <a:srgbClr val="003A5D"/>
                </a:solidFill>
              </a:rPr>
              <a:t>ИСПЫТАНИЯ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17724" y="4958610"/>
            <a:ext cx="46671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3A5D"/>
                </a:solidFill>
              </a:rPr>
              <a:t>ИСПЫТАНИЕ СОЛЕВЫМ АЭРОЗОЛЕМ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03549" y="5429514"/>
            <a:ext cx="4455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3A5D"/>
                </a:solidFill>
              </a:rPr>
              <a:t>Через 48 часов образец не имеет ржавчины</a:t>
            </a:r>
          </a:p>
        </p:txBody>
      </p:sp>
    </p:spTree>
    <p:extLst>
      <p:ext uri="{BB962C8B-B14F-4D97-AF65-F5344CB8AC3E}">
        <p14:creationId xmlns:p14="http://schemas.microsoft.com/office/powerpoint/2010/main" val="2385955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9040" y="0"/>
            <a:ext cx="71714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5019040" cy="685800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480" y="792480"/>
            <a:ext cx="2026920" cy="2026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301" y="3820160"/>
            <a:ext cx="2015099" cy="1972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67298" y="2890429"/>
            <a:ext cx="214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3A5D"/>
                </a:solidFill>
              </a:rPr>
              <a:t>MERTEN </a:t>
            </a:r>
            <a:r>
              <a:rPr lang="en-US" sz="2400" b="1" dirty="0">
                <a:solidFill>
                  <a:srgbClr val="003A5D"/>
                </a:solidFill>
              </a:rPr>
              <a:t>D</a:t>
            </a:r>
            <a:r>
              <a:rPr lang="ru-RU" sz="2400" b="1" dirty="0" smtClean="0">
                <a:solidFill>
                  <a:srgbClr val="003A5D"/>
                </a:solidFill>
              </a:rPr>
              <a:t>-</a:t>
            </a:r>
            <a:r>
              <a:rPr lang="en-US" sz="2400" b="1" dirty="0" smtClean="0">
                <a:solidFill>
                  <a:srgbClr val="003A5D"/>
                </a:solidFill>
              </a:rPr>
              <a:t>LIFE</a:t>
            </a:r>
            <a:endParaRPr lang="ru-RU" sz="2400" b="1" dirty="0">
              <a:solidFill>
                <a:srgbClr val="003A5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7298" y="5799012"/>
            <a:ext cx="214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3A5D"/>
                </a:solidFill>
              </a:rPr>
              <a:t>MERTEN </a:t>
            </a:r>
            <a:r>
              <a:rPr lang="en-US" sz="2400" b="1" dirty="0">
                <a:solidFill>
                  <a:srgbClr val="003A5D"/>
                </a:solidFill>
              </a:rPr>
              <a:t>D</a:t>
            </a:r>
            <a:r>
              <a:rPr lang="ru-RU" sz="2400" b="1" dirty="0" smtClean="0">
                <a:solidFill>
                  <a:srgbClr val="003A5D"/>
                </a:solidFill>
              </a:rPr>
              <a:t>-</a:t>
            </a:r>
            <a:r>
              <a:rPr lang="en-US" sz="2400" b="1" dirty="0" smtClean="0">
                <a:solidFill>
                  <a:srgbClr val="003A5D"/>
                </a:solidFill>
              </a:rPr>
              <a:t>LIFE</a:t>
            </a:r>
            <a:endParaRPr lang="ru-RU" sz="2400" b="1" dirty="0">
              <a:solidFill>
                <a:srgbClr val="003A5D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1333432"/>
            <a:ext cx="4665102" cy="46964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337461" y="1556199"/>
            <a:ext cx="4341037" cy="434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22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48" y="3588737"/>
            <a:ext cx="791425" cy="1103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4697" y="3862772"/>
            <a:ext cx="7766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003A5D"/>
                </a:solidFill>
                <a:ea typeface="Yandex Sans Display" charset="0"/>
                <a:cs typeface="Yandex Sans Display" charset="0"/>
              </a:rPr>
              <a:t>ОДНОКОМНАТНА</a:t>
            </a:r>
            <a:r>
              <a:rPr lang="ru-RU" sz="3600" b="1" dirty="0">
                <a:solidFill>
                  <a:srgbClr val="003A5D"/>
                </a:solidFill>
                <a:ea typeface="Yandex Sans Display" charset="0"/>
                <a:cs typeface="Yandex Sans Display" charset="0"/>
              </a:rPr>
              <a:t>Я</a:t>
            </a:r>
          </a:p>
          <a:p>
            <a:r>
              <a:rPr lang="de-DE" sz="3600" b="1" dirty="0">
                <a:solidFill>
                  <a:srgbClr val="003A5D"/>
                </a:solidFill>
                <a:ea typeface="Yandex Sans Display" charset="0"/>
                <a:cs typeface="Yandex Sans Display" charset="0"/>
              </a:rPr>
              <a:t>КВАРТИРА</a:t>
            </a:r>
            <a:r>
              <a:rPr lang="ru-RU" sz="3600" b="1" dirty="0">
                <a:solidFill>
                  <a:srgbClr val="003A5D"/>
                </a:solidFill>
                <a:ea typeface="Yandex Sans Display" charset="0"/>
                <a:cs typeface="Yandex Sans Display" charset="0"/>
              </a:rPr>
              <a:t> </a:t>
            </a:r>
            <a:r>
              <a:rPr lang="de-DE" sz="3600" b="1" dirty="0">
                <a:solidFill>
                  <a:srgbClr val="003A5D"/>
                </a:solidFill>
                <a:ea typeface="Yandex Sans Display" charset="0"/>
                <a:cs typeface="Yandex Sans Display" charset="0"/>
              </a:rPr>
              <a:t>38</a:t>
            </a:r>
            <a:r>
              <a:rPr lang="ru-RU" sz="3600" b="1" dirty="0" smtClean="0">
                <a:solidFill>
                  <a:srgbClr val="003A5D"/>
                </a:solidFill>
                <a:ea typeface="Yandex Sans Display" charset="0"/>
                <a:cs typeface="Yandex Sans Display" charset="0"/>
              </a:rPr>
              <a:t>м</a:t>
            </a:r>
            <a:endParaRPr lang="ru-RU" sz="3600" b="1" dirty="0">
              <a:solidFill>
                <a:srgbClr val="003A5D"/>
              </a:solidFill>
              <a:ea typeface="Yandex Sans Display" charset="0"/>
              <a:cs typeface="Yandex Sans Display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4344" y="2926662"/>
            <a:ext cx="1928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A5D"/>
                </a:solidFill>
                <a:latin typeface="Yandex Sans Display" charset="0"/>
                <a:ea typeface="Yandex Sans Display" charset="0"/>
                <a:cs typeface="Yandex Sans Display" charset="0"/>
              </a:rPr>
              <a:t>JUNG  </a:t>
            </a:r>
            <a:r>
              <a:rPr lang="de-DE" sz="1600" dirty="0">
                <a:solidFill>
                  <a:srgbClr val="003A5D"/>
                </a:solidFill>
              </a:rPr>
              <a:t>LS990 </a:t>
            </a:r>
            <a:r>
              <a:rPr lang="de-DE" sz="1600" dirty="0" err="1">
                <a:solidFill>
                  <a:srgbClr val="003A5D"/>
                </a:solidFill>
              </a:rPr>
              <a:t>черный</a:t>
            </a:r>
            <a:r>
              <a:rPr lang="de-DE" sz="1600" dirty="0">
                <a:solidFill>
                  <a:srgbClr val="003A5D"/>
                </a:solidFill>
              </a:rPr>
              <a:t> </a:t>
            </a:r>
            <a:r>
              <a:rPr lang="de-DE" sz="1600" dirty="0" err="1">
                <a:solidFill>
                  <a:srgbClr val="003A5D"/>
                </a:solidFill>
              </a:rPr>
              <a:t>матовый</a:t>
            </a:r>
            <a:endParaRPr lang="ru-RU" sz="1600" dirty="0">
              <a:solidFill>
                <a:srgbClr val="003A5D"/>
              </a:solidFill>
            </a:endParaRPr>
          </a:p>
          <a:p>
            <a:pPr algn="ctr"/>
            <a:r>
              <a:rPr lang="de-DE" sz="1600" dirty="0">
                <a:solidFill>
                  <a:srgbClr val="003A5D"/>
                </a:solidFill>
              </a:rPr>
              <a:t>184 541,67 </a:t>
            </a:r>
            <a:r>
              <a:rPr lang="de-DE" sz="1600" dirty="0" err="1">
                <a:solidFill>
                  <a:srgbClr val="003A5D"/>
                </a:solidFill>
              </a:rPr>
              <a:t>руб</a:t>
            </a:r>
            <a:r>
              <a:rPr lang="de-DE" sz="1600" dirty="0">
                <a:solidFill>
                  <a:srgbClr val="003A5D"/>
                </a:solidFill>
              </a:rPr>
              <a:t>.</a:t>
            </a:r>
            <a:endParaRPr lang="ru-RU" sz="1600" dirty="0">
              <a:solidFill>
                <a:srgbClr val="003A5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4259" y="2880974"/>
            <a:ext cx="1746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A5D"/>
                </a:solidFill>
              </a:rPr>
              <a:t>Merten D-Life</a:t>
            </a:r>
            <a:endParaRPr lang="ru-RU" sz="1600" b="1" dirty="0">
              <a:solidFill>
                <a:srgbClr val="003A5D"/>
              </a:solidFill>
            </a:endParaRPr>
          </a:p>
          <a:p>
            <a:pPr algn="ctr"/>
            <a:r>
              <a:rPr lang="ru-RU" sz="1600" dirty="0">
                <a:solidFill>
                  <a:srgbClr val="003A5D"/>
                </a:solidFill>
              </a:rPr>
              <a:t>а</a:t>
            </a:r>
            <a:r>
              <a:rPr lang="de-DE" sz="1600" dirty="0" err="1">
                <a:solidFill>
                  <a:srgbClr val="003A5D"/>
                </a:solidFill>
              </a:rPr>
              <a:t>нтрацит</a:t>
            </a:r>
            <a:endParaRPr lang="ru-RU" sz="1600" dirty="0">
              <a:solidFill>
                <a:srgbClr val="003A5D"/>
              </a:solidFill>
            </a:endParaRPr>
          </a:p>
          <a:p>
            <a:pPr algn="ctr"/>
            <a:r>
              <a:rPr lang="de-DE" sz="1600" dirty="0">
                <a:solidFill>
                  <a:srgbClr val="003A5D"/>
                </a:solidFill>
              </a:rPr>
              <a:t>137 365,00 </a:t>
            </a:r>
            <a:r>
              <a:rPr lang="de-DE" sz="1600" dirty="0" err="1">
                <a:solidFill>
                  <a:srgbClr val="003A5D"/>
                </a:solidFill>
              </a:rPr>
              <a:t>руб</a:t>
            </a:r>
            <a:r>
              <a:rPr lang="de-DE" sz="1600" dirty="0">
                <a:solidFill>
                  <a:srgbClr val="003A5D"/>
                </a:solidFill>
              </a:rPr>
              <a:t>.</a:t>
            </a:r>
            <a:endParaRPr lang="ru-RU" sz="1600" dirty="0">
              <a:solidFill>
                <a:srgbClr val="003A5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31446" y="2873805"/>
            <a:ext cx="2480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A5D"/>
                </a:solidFill>
              </a:rPr>
              <a:t>Jung Eco Profi </a:t>
            </a:r>
            <a:r>
              <a:rPr lang="de-DE" sz="1600" b="1" dirty="0" err="1">
                <a:solidFill>
                  <a:srgbClr val="003A5D"/>
                </a:solidFill>
              </a:rPr>
              <a:t>Standart</a:t>
            </a:r>
            <a:r>
              <a:rPr lang="de-DE" sz="1600" b="1" dirty="0">
                <a:solidFill>
                  <a:srgbClr val="003A5D"/>
                </a:solidFill>
              </a:rPr>
              <a:t> </a:t>
            </a:r>
            <a:endParaRPr lang="ru-RU" sz="1600" b="1" dirty="0">
              <a:solidFill>
                <a:srgbClr val="003A5D"/>
              </a:solidFill>
            </a:endParaRPr>
          </a:p>
          <a:p>
            <a:pPr algn="ctr"/>
            <a:r>
              <a:rPr lang="ru-RU" sz="1600" dirty="0" err="1">
                <a:solidFill>
                  <a:srgbClr val="003A5D"/>
                </a:solidFill>
              </a:rPr>
              <a:t>ч</a:t>
            </a:r>
            <a:r>
              <a:rPr lang="de-DE" sz="1600" dirty="0" err="1">
                <a:solidFill>
                  <a:srgbClr val="003A5D"/>
                </a:solidFill>
              </a:rPr>
              <a:t>ерный</a:t>
            </a:r>
            <a:r>
              <a:rPr lang="de-DE" sz="1600" dirty="0">
                <a:solidFill>
                  <a:srgbClr val="003A5D"/>
                </a:solidFill>
              </a:rPr>
              <a:t> </a:t>
            </a:r>
            <a:r>
              <a:rPr lang="de-DE" sz="1600" dirty="0" err="1">
                <a:solidFill>
                  <a:srgbClr val="003A5D"/>
                </a:solidFill>
              </a:rPr>
              <a:t>матовый</a:t>
            </a:r>
            <a:r>
              <a:rPr lang="ru-RU" sz="1600" dirty="0">
                <a:solidFill>
                  <a:srgbClr val="003A5D"/>
                </a:solidFill>
              </a:rPr>
              <a:t> </a:t>
            </a:r>
          </a:p>
          <a:p>
            <a:pPr algn="ctr"/>
            <a:r>
              <a:rPr lang="de-DE" sz="1600" dirty="0">
                <a:solidFill>
                  <a:srgbClr val="003A5D"/>
                </a:solidFill>
              </a:rPr>
              <a:t>65 028,22 </a:t>
            </a:r>
            <a:r>
              <a:rPr lang="de-DE" sz="1600" dirty="0" err="1">
                <a:solidFill>
                  <a:srgbClr val="003A5D"/>
                </a:solidFill>
              </a:rPr>
              <a:t>руб</a:t>
            </a:r>
            <a:r>
              <a:rPr lang="de-DE" sz="1600" dirty="0">
                <a:solidFill>
                  <a:srgbClr val="003A5D"/>
                </a:solidFill>
              </a:rPr>
              <a:t>.</a:t>
            </a:r>
            <a:endParaRPr lang="ru-RU" sz="1600" dirty="0">
              <a:solidFill>
                <a:srgbClr val="003A5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7946" y="5845445"/>
            <a:ext cx="1678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A5D"/>
                </a:solidFill>
              </a:rPr>
              <a:t>DONEL R98 </a:t>
            </a:r>
            <a:endParaRPr lang="ru-RU" sz="1600" b="1" dirty="0">
              <a:solidFill>
                <a:srgbClr val="003A5D"/>
              </a:solidFill>
            </a:endParaRPr>
          </a:p>
          <a:p>
            <a:pPr algn="ctr"/>
            <a:r>
              <a:rPr lang="de-DE" sz="1600" dirty="0" err="1">
                <a:solidFill>
                  <a:srgbClr val="003A5D"/>
                </a:solidFill>
              </a:rPr>
              <a:t>Черный</a:t>
            </a:r>
            <a:r>
              <a:rPr lang="de-DE" sz="1600" dirty="0">
                <a:solidFill>
                  <a:srgbClr val="003A5D"/>
                </a:solidFill>
              </a:rPr>
              <a:t> </a:t>
            </a:r>
            <a:r>
              <a:rPr lang="de-DE" sz="1600" dirty="0" err="1">
                <a:solidFill>
                  <a:srgbClr val="003A5D"/>
                </a:solidFill>
              </a:rPr>
              <a:t>матовый</a:t>
            </a:r>
            <a:endParaRPr lang="ru-RU" sz="1600" dirty="0">
              <a:solidFill>
                <a:srgbClr val="003A5D"/>
              </a:solidFill>
            </a:endParaRPr>
          </a:p>
          <a:p>
            <a:pPr algn="ctr"/>
            <a:r>
              <a:rPr lang="de-DE" sz="1600" dirty="0">
                <a:solidFill>
                  <a:srgbClr val="003A5D"/>
                </a:solidFill>
              </a:rPr>
              <a:t>46 177,05 </a:t>
            </a:r>
            <a:r>
              <a:rPr lang="de-DE" sz="1600" dirty="0" err="1">
                <a:solidFill>
                  <a:srgbClr val="003A5D"/>
                </a:solidFill>
              </a:rPr>
              <a:t>руб</a:t>
            </a:r>
            <a:r>
              <a:rPr lang="de-DE" sz="1600" dirty="0">
                <a:solidFill>
                  <a:srgbClr val="003A5D"/>
                </a:solidFill>
              </a:rPr>
              <a:t>.</a:t>
            </a:r>
            <a:endParaRPr lang="ru-RU" sz="1600" dirty="0">
              <a:solidFill>
                <a:srgbClr val="003A5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03711" y="5829737"/>
            <a:ext cx="1998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A5D"/>
                </a:solidFill>
              </a:rPr>
              <a:t>SE </a:t>
            </a:r>
            <a:r>
              <a:rPr lang="de-DE" sz="1600" b="1" dirty="0">
                <a:solidFill>
                  <a:srgbClr val="003A5D"/>
                </a:solidFill>
              </a:rPr>
              <a:t>Atlas Design </a:t>
            </a:r>
            <a:endParaRPr lang="ru-RU" sz="1600" b="1" dirty="0">
              <a:solidFill>
                <a:srgbClr val="003A5D"/>
              </a:solidFill>
            </a:endParaRPr>
          </a:p>
          <a:p>
            <a:pPr algn="ctr"/>
            <a:r>
              <a:rPr lang="ru-RU" sz="1600" dirty="0">
                <a:solidFill>
                  <a:srgbClr val="003A5D"/>
                </a:solidFill>
              </a:rPr>
              <a:t>карбон </a:t>
            </a:r>
          </a:p>
          <a:p>
            <a:pPr algn="ctr"/>
            <a:r>
              <a:rPr lang="de-DE" sz="1600" dirty="0">
                <a:solidFill>
                  <a:srgbClr val="003A5D"/>
                </a:solidFill>
              </a:rPr>
              <a:t>37 319,00 </a:t>
            </a:r>
            <a:r>
              <a:rPr lang="de-DE" sz="1600" dirty="0" err="1">
                <a:solidFill>
                  <a:srgbClr val="003A5D"/>
                </a:solidFill>
              </a:rPr>
              <a:t>руб</a:t>
            </a:r>
            <a:r>
              <a:rPr lang="de-DE" sz="1600" dirty="0">
                <a:solidFill>
                  <a:srgbClr val="003A5D"/>
                </a:solidFill>
              </a:rPr>
              <a:t>.</a:t>
            </a:r>
            <a:endParaRPr lang="ru-RU" sz="1600" dirty="0">
              <a:solidFill>
                <a:srgbClr val="003A5D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720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5F6EF99D-9A85-9D40-8021-D2B5D484DAAE}"/>
              </a:ext>
            </a:extLst>
          </p:cNvPr>
          <p:cNvGrpSpPr/>
          <p:nvPr/>
        </p:nvGrpSpPr>
        <p:grpSpPr>
          <a:xfrm>
            <a:off x="0" y="0"/>
            <a:ext cx="12192000" cy="6858856"/>
            <a:chOff x="0" y="-856"/>
            <a:chExt cx="12192000" cy="6858856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26491193-16FF-5749-BE4F-1B8FBED5D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" y="-856"/>
              <a:ext cx="12190476" cy="685885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9823B592-F905-C240-8B43-50B9595B5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>
              <a:off x="0" y="2013584"/>
              <a:ext cx="7437119" cy="3655695"/>
            </a:xfrm>
            <a:prstGeom prst="rect">
              <a:avLst/>
            </a:prstGeom>
          </p:spPr>
        </p:pic>
      </p:grpSp>
      <p:sp>
        <p:nvSpPr>
          <p:cNvPr id="3" name="Текстовое поле 2"/>
          <p:cNvSpPr txBox="1"/>
          <p:nvPr/>
        </p:nvSpPr>
        <p:spPr>
          <a:xfrm>
            <a:off x="4739254" y="313867"/>
            <a:ext cx="447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>
                <a:solidFill>
                  <a:srgbClr val="003A5D"/>
                </a:solidFill>
              </a:rPr>
              <a:t>УСТРОЙСТВА</a:t>
            </a:r>
          </a:p>
          <a:p>
            <a:r>
              <a:rPr lang="ru-RU" altLang="ru-RU" sz="2800" b="1" dirty="0">
                <a:solidFill>
                  <a:srgbClr val="003A5D"/>
                </a:solidFill>
              </a:rPr>
              <a:t>АВТОМАТИЗАЦИИ</a:t>
            </a:r>
          </a:p>
          <a:p>
            <a:r>
              <a:rPr lang="ru-RU" altLang="ru-RU" sz="2800" b="1" dirty="0">
                <a:solidFill>
                  <a:srgbClr val="003A5D"/>
                </a:solidFill>
              </a:rPr>
              <a:t>ИНЖЕНЕРНЫХ СИСТЕМ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65549" y="2094152"/>
            <a:ext cx="5488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altLang="en-US" dirty="0" err="1">
                <a:solidFill>
                  <a:schemeClr val="bg1"/>
                </a:solidFill>
              </a:rPr>
              <a:t>Решения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Donel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для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умного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дома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созданы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для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повышения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уровня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комфорта</a:t>
            </a:r>
            <a:r>
              <a:rPr altLang="en-US" dirty="0">
                <a:solidFill>
                  <a:schemeClr val="bg1"/>
                </a:solidFill>
              </a:rPr>
              <a:t>, </a:t>
            </a:r>
            <a:r>
              <a:rPr altLang="en-US" dirty="0" err="1">
                <a:solidFill>
                  <a:schemeClr val="bg1"/>
                </a:solidFill>
              </a:rPr>
              <a:t>экономии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энергоресурсов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и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возможности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подстраиваться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под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ваши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ежедневные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потребности</a:t>
            </a:r>
            <a:r>
              <a:rPr altLang="en-US" dirty="0">
                <a:solidFill>
                  <a:schemeClr val="bg1"/>
                </a:solidFill>
              </a:rPr>
              <a:t>, </a:t>
            </a:r>
            <a:r>
              <a:rPr altLang="en-US" dirty="0" err="1">
                <a:solidFill>
                  <a:schemeClr val="bg1"/>
                </a:solidFill>
              </a:rPr>
              <a:t>как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бы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они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не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изменялись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с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течением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времени</a:t>
            </a:r>
            <a:r>
              <a:rPr altLang="en-US" dirty="0">
                <a:solidFill>
                  <a:schemeClr val="bg1"/>
                </a:solidFill>
              </a:rPr>
              <a:t>.</a:t>
            </a:r>
          </a:p>
          <a:p>
            <a:r>
              <a:rPr altLang="en-US" dirty="0" err="1">
                <a:solidFill>
                  <a:schemeClr val="bg1"/>
                </a:solidFill>
              </a:rPr>
              <a:t>Системы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автоматизации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совершенствуются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каждый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день</a:t>
            </a:r>
            <a:r>
              <a:rPr altLang="en-US" dirty="0">
                <a:solidFill>
                  <a:schemeClr val="bg1"/>
                </a:solidFill>
              </a:rPr>
              <a:t>.</a:t>
            </a:r>
          </a:p>
          <a:p>
            <a:r>
              <a:rPr altLang="en-US" dirty="0" err="1">
                <a:solidFill>
                  <a:schemeClr val="bg1"/>
                </a:solidFill>
              </a:rPr>
              <a:t>Donel</a:t>
            </a:r>
            <a:r>
              <a:rPr altLang="en-US" dirty="0">
                <a:solidFill>
                  <a:schemeClr val="bg1"/>
                </a:solidFill>
              </a:rPr>
              <a:t>/KNX </a:t>
            </a:r>
            <a:r>
              <a:rPr altLang="en-US" dirty="0" err="1">
                <a:solidFill>
                  <a:schemeClr val="bg1"/>
                </a:solidFill>
              </a:rPr>
              <a:t>гибкая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система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с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возможностью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последующей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модернизации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и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оптимизации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под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конкретные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задачи</a:t>
            </a:r>
            <a:r>
              <a:rPr altLang="en-US" dirty="0">
                <a:solidFill>
                  <a:schemeClr val="bg1"/>
                </a:solidFill>
              </a:rPr>
              <a:t>. </a:t>
            </a:r>
            <a:r>
              <a:rPr altLang="en-US" dirty="0" err="1">
                <a:solidFill>
                  <a:schemeClr val="bg1"/>
                </a:solidFill>
              </a:rPr>
              <a:t>Ведь</a:t>
            </a:r>
            <a:r>
              <a:rPr altLang="en-US" dirty="0">
                <a:solidFill>
                  <a:schemeClr val="bg1"/>
                </a:solidFill>
              </a:rPr>
              <a:t>, </a:t>
            </a:r>
            <a:r>
              <a:rPr altLang="en-US" dirty="0" err="1">
                <a:solidFill>
                  <a:schemeClr val="bg1"/>
                </a:solidFill>
              </a:rPr>
              <a:t>систему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интеллектуального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управления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для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своего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дома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мы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выбираем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не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каждый</a:t>
            </a:r>
            <a:r>
              <a:rPr altLang="en-US" dirty="0">
                <a:solidFill>
                  <a:schemeClr val="bg1"/>
                </a:solidFill>
              </a:rPr>
              <a:t> </a:t>
            </a:r>
            <a:r>
              <a:rPr altLang="en-US" dirty="0" err="1">
                <a:solidFill>
                  <a:schemeClr val="bg1"/>
                </a:solidFill>
              </a:rPr>
              <a:t>день</a:t>
            </a:r>
            <a:r>
              <a:rPr altLang="en-US" sz="1400" dirty="0"/>
              <a:t>. </a:t>
            </a:r>
          </a:p>
        </p:txBody>
      </p:sp>
      <p:pic>
        <p:nvPicPr>
          <p:cNvPr id="112" name="Замещающее содержимое 111"/>
          <p:cNvPicPr>
            <a:picLocks noGrp="1"/>
          </p:cNvPicPr>
          <p:nvPr>
            <p:ph sz="half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672" y="2013584"/>
            <a:ext cx="5488247" cy="3655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395" y="444500"/>
            <a:ext cx="1346835" cy="33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4" b="95841" l="2532" r="97468">
                        <a14:foregroundMark x1="79641" y1="62107" x2="79641" y2="62107"/>
                        <a14:foregroundMark x1="10443" y1="63309" x2="10443" y2="63309"/>
                        <a14:foregroundMark x1="49420" y1="18299" x2="49420" y2="18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769" y="775334"/>
            <a:ext cx="1536085" cy="8766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35" y="254066"/>
            <a:ext cx="3386335" cy="10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959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8A18AF25-54FA-AC46-AC18-C7A0FFA14309}"/>
              </a:ext>
            </a:extLst>
          </p:cNvPr>
          <p:cNvGrpSpPr/>
          <p:nvPr/>
        </p:nvGrpSpPr>
        <p:grpSpPr>
          <a:xfrm>
            <a:off x="-1" y="0"/>
            <a:ext cx="12192001" cy="6940651"/>
            <a:chOff x="0" y="-60917"/>
            <a:chExt cx="12192000" cy="6940651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EE1471F9-4819-3845-8017-315081C70978}"/>
                </a:ext>
              </a:extLst>
            </p:cNvPr>
            <p:cNvGrpSpPr/>
            <p:nvPr/>
          </p:nvGrpSpPr>
          <p:grpSpPr>
            <a:xfrm>
              <a:off x="0" y="-60916"/>
              <a:ext cx="12192000" cy="6940650"/>
              <a:chOff x="0" y="-61772"/>
              <a:chExt cx="12192000" cy="6940650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xmlns="" id="{B5BD3365-5281-4846-92D0-CD1CB2F3DC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24" y="-61772"/>
                <a:ext cx="12190476" cy="6940334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xmlns="" id="{B07272E5-477F-DF46-A169-D32BBA421A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"/>
              <a:stretch/>
            </p:blipFill>
            <p:spPr>
              <a:xfrm>
                <a:off x="0" y="3223183"/>
                <a:ext cx="7437119" cy="3655695"/>
              </a:xfrm>
              <a:prstGeom prst="rect">
                <a:avLst/>
              </a:prstGeom>
            </p:spPr>
          </p:pic>
        </p:grp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6D3B799B-0221-FF43-A5F4-508C02B0E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" y="-60917"/>
              <a:ext cx="12190476" cy="3284682"/>
            </a:xfrm>
            <a:prstGeom prst="rect">
              <a:avLst/>
            </a:prstGeom>
          </p:spPr>
        </p:pic>
      </p:grpSp>
      <p:sp>
        <p:nvSpPr>
          <p:cNvPr id="6" name="Текстовое поле 5"/>
          <p:cNvSpPr txBox="1"/>
          <p:nvPr/>
        </p:nvSpPr>
        <p:spPr>
          <a:xfrm>
            <a:off x="713677" y="1508801"/>
            <a:ext cx="5499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 err="1">
                <a:solidFill>
                  <a:srgbClr val="003A5D"/>
                </a:solidFill>
              </a:rPr>
              <a:t>Архитектура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решений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Donel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для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умного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дома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выполнены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модульному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принципу</a:t>
            </a:r>
            <a:r>
              <a:rPr dirty="0">
                <a:solidFill>
                  <a:srgbClr val="003A5D"/>
                </a:solidFill>
              </a:rPr>
              <a:t>. </a:t>
            </a:r>
            <a:r>
              <a:rPr dirty="0" err="1">
                <a:solidFill>
                  <a:srgbClr val="003A5D"/>
                </a:solidFill>
              </a:rPr>
              <a:t>Это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позволяет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создавать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проекты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любой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сложности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бюджета</a:t>
            </a:r>
            <a:r>
              <a:rPr dirty="0">
                <a:solidFill>
                  <a:srgbClr val="003A5D"/>
                </a:solidFill>
              </a:rPr>
              <a:t>. </a:t>
            </a:r>
            <a:r>
              <a:rPr dirty="0" err="1">
                <a:solidFill>
                  <a:srgbClr val="003A5D"/>
                </a:solidFill>
              </a:rPr>
              <a:t>Устройства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подходят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как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для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реализации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новых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проектов</a:t>
            </a:r>
            <a:r>
              <a:rPr dirty="0">
                <a:solidFill>
                  <a:srgbClr val="003A5D"/>
                </a:solidFill>
              </a:rPr>
              <a:t>, </a:t>
            </a:r>
            <a:r>
              <a:rPr dirty="0" err="1">
                <a:solidFill>
                  <a:srgbClr val="003A5D"/>
                </a:solidFill>
              </a:rPr>
              <a:t>так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для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модернизации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существующих</a:t>
            </a:r>
            <a:r>
              <a:rPr dirty="0">
                <a:solidFill>
                  <a:srgbClr val="003A5D"/>
                </a:solidFill>
              </a:rPr>
              <a:t>.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68354" y="3368195"/>
            <a:ext cx="9322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altLang="en-US" dirty="0" err="1">
                <a:solidFill>
                  <a:schemeClr val="bg1"/>
                </a:solidFill>
              </a:rPr>
              <a:t>Donel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ru-RU" altLang="en-US" dirty="0">
                <a:solidFill>
                  <a:schemeClr val="bg1"/>
                </a:solidFill>
              </a:rPr>
              <a:t>дает возможность расширения функций умного дома в зависимости от ваших запросов. Система </a:t>
            </a:r>
            <a:r>
              <a:rPr lang="en-US" altLang="en-US" dirty="0">
                <a:solidFill>
                  <a:schemeClr val="bg1"/>
                </a:solidFill>
              </a:rPr>
              <a:t>KNX</a:t>
            </a:r>
            <a:r>
              <a:rPr lang="ru-RU" altLang="en-US" dirty="0">
                <a:solidFill>
                  <a:schemeClr val="bg1"/>
                </a:solidFill>
              </a:rPr>
              <a:t> позволяет в любой момент времени изменить настройки выключателей под те задачи которые вам необходимы в данный момент.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471192" y="4530241"/>
            <a:ext cx="8650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dirty="0" err="1">
                <a:solidFill>
                  <a:schemeClr val="bg1"/>
                </a:solidFill>
              </a:rPr>
              <a:t>Объединение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разных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систем</a:t>
            </a:r>
            <a:r>
              <a:rPr dirty="0">
                <a:solidFill>
                  <a:schemeClr val="bg1"/>
                </a:solidFill>
              </a:rPr>
              <a:t>, </a:t>
            </a:r>
            <a:r>
              <a:rPr dirty="0" err="1">
                <a:solidFill>
                  <a:schemeClr val="bg1"/>
                </a:solidFill>
              </a:rPr>
              <a:t>от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управление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климатом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внутри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дома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до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управления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освещением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в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саду</a:t>
            </a:r>
            <a:r>
              <a:rPr dirty="0">
                <a:solidFill>
                  <a:schemeClr val="bg1"/>
                </a:solidFill>
              </a:rPr>
              <a:t>, </a:t>
            </a:r>
            <a:r>
              <a:rPr dirty="0" err="1">
                <a:solidFill>
                  <a:schemeClr val="bg1"/>
                </a:solidFill>
              </a:rPr>
              <a:t>управление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звуковыми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и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мультимедийными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устройствами</a:t>
            </a:r>
            <a:r>
              <a:rPr dirty="0">
                <a:solidFill>
                  <a:schemeClr val="bg1"/>
                </a:solidFill>
              </a:rPr>
              <a:t>. </a:t>
            </a:r>
            <a:r>
              <a:rPr dirty="0" err="1">
                <a:solidFill>
                  <a:schemeClr val="bg1"/>
                </a:solidFill>
              </a:rPr>
              <a:t>Все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это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возможно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с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Donel</a:t>
            </a:r>
            <a:r>
              <a:rPr dirty="0">
                <a:solidFill>
                  <a:schemeClr val="bg1"/>
                </a:solidFill>
              </a:rPr>
              <a:t>/KNX.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468355" y="5696830"/>
            <a:ext cx="8653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ru-RU" dirty="0">
                <a:solidFill>
                  <a:schemeClr val="bg1"/>
                </a:solidFill>
              </a:rPr>
              <a:t>Подключение дополнительных датчиков и  устройств распознавания, даёт возможность исключить дополнительные выключатели, карты доступа и пульты управления. Система все сделает самостоятельно за вас.</a:t>
            </a:r>
          </a:p>
        </p:txBody>
      </p:sp>
      <p:pic>
        <p:nvPicPr>
          <p:cNvPr id="111" name="Замещающее содержимое 110"/>
          <p:cNvPicPr>
            <a:picLocks noGrp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691" y="-316"/>
            <a:ext cx="5978996" cy="32849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35" y="254066"/>
            <a:ext cx="3386335" cy="10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8239" y="450125"/>
            <a:ext cx="481734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chemeClr val="bg1"/>
                </a:solidFill>
              </a:rPr>
              <a:t>АССОРТИМЕНТ</a:t>
            </a:r>
          </a:p>
          <a:p>
            <a:pPr algn="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52438" y="3157566"/>
            <a:ext cx="252589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СИСТЕМЫ ЛЮЧКОВ</a:t>
            </a:r>
            <a:endParaRPr lang="ru-RU" sz="1300" dirty="0"/>
          </a:p>
        </p:txBody>
      </p:sp>
      <p:sp>
        <p:nvSpPr>
          <p:cNvPr id="15" name="TextBox 14"/>
          <p:cNvSpPr txBox="1"/>
          <p:nvPr/>
        </p:nvSpPr>
        <p:spPr>
          <a:xfrm>
            <a:off x="3163205" y="3157566"/>
            <a:ext cx="29846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НАСТОЛЬНЫЕ РОЗЕТОЧНЫЕ БЛОКИ</a:t>
            </a:r>
            <a:endParaRPr lang="ru-RU" sz="1300" dirty="0"/>
          </a:p>
        </p:txBody>
      </p:sp>
      <p:sp>
        <p:nvSpPr>
          <p:cNvPr id="16" name="TextBox 15"/>
          <p:cNvSpPr txBox="1"/>
          <p:nvPr/>
        </p:nvSpPr>
        <p:spPr>
          <a:xfrm>
            <a:off x="6134897" y="3168506"/>
            <a:ext cx="29846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ЭЛЕКТРОУСТАНОВОЧНЫЕ ИЗДЕЛИЯ</a:t>
            </a:r>
            <a:endParaRPr lang="ru-RU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9022500" y="3168636"/>
            <a:ext cx="29846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ВЫДВИЖНЫЕ БЛОКИ</a:t>
            </a:r>
            <a:endParaRPr lang="ru-RU" sz="1300" dirty="0"/>
          </a:p>
        </p:txBody>
      </p:sp>
      <p:sp>
        <p:nvSpPr>
          <p:cNvPr id="20" name="TextBox 19"/>
          <p:cNvSpPr txBox="1"/>
          <p:nvPr/>
        </p:nvSpPr>
        <p:spPr>
          <a:xfrm>
            <a:off x="452438" y="4814231"/>
            <a:ext cx="25528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ДАТЧИКИ ДВИЖЕНИЯ</a:t>
            </a:r>
            <a:endParaRPr lang="ru-RU" sz="1300" dirty="0"/>
          </a:p>
        </p:txBody>
      </p:sp>
      <p:sp>
        <p:nvSpPr>
          <p:cNvPr id="21" name="TextBox 20"/>
          <p:cNvSpPr txBox="1"/>
          <p:nvPr/>
        </p:nvSpPr>
        <p:spPr>
          <a:xfrm>
            <a:off x="3427374" y="4792187"/>
            <a:ext cx="24563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УПРАВЛЕНИЕ СВЕТОМ</a:t>
            </a:r>
            <a:endParaRPr lang="ru-RU" sz="1300" dirty="0"/>
          </a:p>
        </p:txBody>
      </p:sp>
      <p:sp>
        <p:nvSpPr>
          <p:cNvPr id="22" name="TextBox 21"/>
          <p:cNvSpPr txBox="1"/>
          <p:nvPr/>
        </p:nvSpPr>
        <p:spPr>
          <a:xfrm>
            <a:off x="6394584" y="4783774"/>
            <a:ext cx="24652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КАБЕЛЬ </a:t>
            </a:r>
            <a:r>
              <a:rPr lang="en-US" sz="1300" b="1" dirty="0" err="1"/>
              <a:t>KNX</a:t>
            </a:r>
            <a:endParaRPr lang="ru-RU" sz="1300" dirty="0"/>
          </a:p>
        </p:txBody>
      </p:sp>
      <p:sp>
        <p:nvSpPr>
          <p:cNvPr id="24" name="TextBox 23"/>
          <p:cNvSpPr txBox="1"/>
          <p:nvPr/>
        </p:nvSpPr>
        <p:spPr>
          <a:xfrm>
            <a:off x="9251004" y="4778499"/>
            <a:ext cx="24902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ТЕПЛЫЙ ПОЛ</a:t>
            </a:r>
            <a:endParaRPr lang="ru-RU" sz="1300" dirty="0"/>
          </a:p>
        </p:txBody>
      </p:sp>
      <p:sp>
        <p:nvSpPr>
          <p:cNvPr id="25" name="TextBox 24"/>
          <p:cNvSpPr txBox="1"/>
          <p:nvPr/>
        </p:nvSpPr>
        <p:spPr>
          <a:xfrm>
            <a:off x="470243" y="6327899"/>
            <a:ext cx="2490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АЛЮМИНИЕВЫЙ ПРОФИЛЬ</a:t>
            </a:r>
            <a:endParaRPr lang="ru-RU" sz="1400" b="1" i="0" dirty="0">
              <a:effectLst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93422" y="6327899"/>
            <a:ext cx="2490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СВЕТОДИОДНАЯ ЛЕНТА</a:t>
            </a:r>
            <a:endParaRPr lang="ru-RU" sz="1400" b="1" i="0" dirty="0">
              <a:effectLst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52497" y="6327899"/>
            <a:ext cx="2490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ИСТОЧНИКИ ПИТАНИЯ</a:t>
            </a:r>
            <a:endParaRPr lang="ru-RU" sz="1400" b="1" i="0" dirty="0">
              <a:effectLst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51003" y="6331198"/>
            <a:ext cx="2490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ТРЕХФАЗНЫЙ </a:t>
            </a:r>
            <a:r>
              <a:rPr lang="ru-RU" sz="1400" b="1" dirty="0" err="1"/>
              <a:t>ШИНОПРОВОД</a:t>
            </a:r>
            <a:endParaRPr lang="ru-RU" sz="1400" b="1" i="0" dirty="0">
              <a:effectLst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6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3B799B-0221-FF43-A5F4-508C02B0E0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476" cy="458294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9AEA42A-1A3F-AB4B-BBE1-D4AD0913A5B4}"/>
              </a:ext>
            </a:extLst>
          </p:cNvPr>
          <p:cNvSpPr/>
          <p:nvPr/>
        </p:nvSpPr>
        <p:spPr>
          <a:xfrm>
            <a:off x="0" y="4547064"/>
            <a:ext cx="12192000" cy="2310931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92306" y="2169665"/>
            <a:ext cx="49522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3A5D"/>
                </a:solidFill>
              </a:rPr>
              <a:t>Donel</a:t>
            </a:r>
            <a:r>
              <a:rPr lang="en-US" dirty="0">
                <a:solidFill>
                  <a:srgbClr val="003A5D"/>
                </a:solidFill>
              </a:rPr>
              <a:t> </a:t>
            </a:r>
            <a:r>
              <a:rPr lang="ru-RU" dirty="0">
                <a:solidFill>
                  <a:srgbClr val="003A5D"/>
                </a:solidFill>
              </a:rPr>
              <a:t>предлагает широкий выбор продукции для управления осветительными приборами, жалюзи, температурой и климатом в помещении.</a:t>
            </a:r>
          </a:p>
          <a:p>
            <a:r>
              <a:rPr lang="ru-RU" dirty="0">
                <a:solidFill>
                  <a:srgbClr val="003A5D"/>
                </a:solidFill>
              </a:rPr>
              <a:t>От элементов управления которые выглядят как привычные выключатели до сенсорных панелей с отображением всех инженерных систем в здании.</a:t>
            </a:r>
          </a:p>
          <a:p>
            <a:endParaRPr lang="ru-RU" dirty="0">
              <a:solidFill>
                <a:srgbClr val="003A5D"/>
              </a:solidFill>
            </a:endParaRPr>
          </a:p>
        </p:txBody>
      </p:sp>
      <p:cxnSp>
        <p:nvCxnSpPr>
          <p:cNvPr id="5" name="Прямое соединение 4"/>
          <p:cNvCxnSpPr/>
          <p:nvPr/>
        </p:nvCxnSpPr>
        <p:spPr>
          <a:xfrm>
            <a:off x="912436" y="2002213"/>
            <a:ext cx="288861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Текстовое поле 8"/>
          <p:cNvSpPr txBox="1"/>
          <p:nvPr/>
        </p:nvSpPr>
        <p:spPr>
          <a:xfrm>
            <a:off x="7518357" y="375683"/>
            <a:ext cx="5218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b="1" dirty="0">
                <a:solidFill>
                  <a:srgbClr val="003A5D"/>
                </a:solidFill>
              </a:rPr>
              <a:t>СПОСОБЫ УПРАВЛЕНИЯ</a:t>
            </a:r>
          </a:p>
        </p:txBody>
      </p:sp>
      <p:pic>
        <p:nvPicPr>
          <p:cNvPr id="7" name="Замещающее содержимое 6"/>
          <p:cNvPicPr>
            <a:picLocks noGr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6744" y="1378414"/>
            <a:ext cx="5615940" cy="316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196" y="4827247"/>
            <a:ext cx="1809620" cy="1823125"/>
          </a:xfrm>
          <a:prstGeom prst="rect">
            <a:avLst/>
          </a:prstGeom>
        </p:spPr>
      </p:pic>
      <p:pic>
        <p:nvPicPr>
          <p:cNvPr id="15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685" y="4989764"/>
            <a:ext cx="1402803" cy="1461411"/>
          </a:xfrm>
          <a:prstGeom prst="rect">
            <a:avLst/>
          </a:prstGeom>
        </p:spPr>
      </p:pic>
      <p:pic>
        <p:nvPicPr>
          <p:cNvPr id="16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57" y="4834081"/>
            <a:ext cx="1826803" cy="1840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16140" y1="22105" x2="16140" y2="22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69" y="4854401"/>
            <a:ext cx="1723523" cy="1723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395" y="4989764"/>
            <a:ext cx="2165110" cy="15155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35" y="254066"/>
            <a:ext cx="3386335" cy="10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6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D3B799B-0221-FF43-A5F4-508C02B0E0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19544" y="551956"/>
            <a:ext cx="6857995" cy="581890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0A90C08-8A74-6B41-81EA-189B65D4A973}"/>
              </a:ext>
            </a:extLst>
          </p:cNvPr>
          <p:cNvSpPr/>
          <p:nvPr/>
        </p:nvSpPr>
        <p:spPr>
          <a:xfrm>
            <a:off x="5818908" y="0"/>
            <a:ext cx="6373091" cy="6857995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40424" y="3601133"/>
            <a:ext cx="39485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 err="1">
                <a:solidFill>
                  <a:srgbClr val="003A5D"/>
                </a:solidFill>
              </a:rPr>
              <a:t>Устройство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Donel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является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пультом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центрального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управления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умного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дома</a:t>
            </a:r>
            <a:r>
              <a:rPr dirty="0">
                <a:solidFill>
                  <a:srgbClr val="003A5D"/>
                </a:solidFill>
              </a:rPr>
              <a:t>.</a:t>
            </a:r>
          </a:p>
          <a:p>
            <a:r>
              <a:rPr dirty="0" err="1">
                <a:solidFill>
                  <a:srgbClr val="003A5D"/>
                </a:solidFill>
              </a:rPr>
              <a:t>С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его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помощью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вы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можете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включить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свет</a:t>
            </a:r>
            <a:r>
              <a:rPr dirty="0">
                <a:solidFill>
                  <a:srgbClr val="003A5D"/>
                </a:solidFill>
              </a:rPr>
              <a:t>, </a:t>
            </a:r>
            <a:r>
              <a:rPr dirty="0" err="1">
                <a:solidFill>
                  <a:srgbClr val="003A5D"/>
                </a:solidFill>
              </a:rPr>
              <a:t>открыть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шторы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или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жалюзи</a:t>
            </a:r>
            <a:r>
              <a:rPr dirty="0">
                <a:solidFill>
                  <a:srgbClr val="003A5D"/>
                </a:solidFill>
              </a:rPr>
              <a:t>, </a:t>
            </a:r>
            <a:r>
              <a:rPr dirty="0" err="1">
                <a:solidFill>
                  <a:srgbClr val="003A5D"/>
                </a:solidFill>
              </a:rPr>
              <a:t>выставить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нужную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температуру</a:t>
            </a:r>
            <a:r>
              <a:rPr dirty="0">
                <a:solidFill>
                  <a:srgbClr val="003A5D"/>
                </a:solidFill>
              </a:rPr>
              <a:t>, </a:t>
            </a:r>
            <a:r>
              <a:rPr dirty="0" err="1">
                <a:solidFill>
                  <a:srgbClr val="003A5D"/>
                </a:solidFill>
              </a:rPr>
              <a:t>вызвать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заранее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запрограммированную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сцену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многое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другое</a:t>
            </a:r>
            <a:endParaRPr dirty="0">
              <a:solidFill>
                <a:srgbClr val="003A5D"/>
              </a:solidFill>
            </a:endParaRPr>
          </a:p>
        </p:txBody>
      </p:sp>
      <p:cxnSp>
        <p:nvCxnSpPr>
          <p:cNvPr id="5" name="Прямое соединение 4"/>
          <p:cNvCxnSpPr/>
          <p:nvPr/>
        </p:nvCxnSpPr>
        <p:spPr>
          <a:xfrm>
            <a:off x="776302" y="3270558"/>
            <a:ext cx="288861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1" name="Замещающее содержимое 10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63296" y="1014095"/>
            <a:ext cx="2042157" cy="23822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Замещающее содержимое 101"/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605469" y="2382665"/>
            <a:ext cx="1968154" cy="2415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6998856" y="3791606"/>
            <a:ext cx="2055540" cy="2394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Текстовое поле 8">
            <a:extLst>
              <a:ext uri="{FF2B5EF4-FFF2-40B4-BE49-F238E27FC236}">
                <a16:creationId xmlns="" xmlns:a16="http://schemas.microsoft.com/office/drawing/2014/main" id="{77E7AF19-F34C-FD4C-B595-7302B0C2D209}"/>
              </a:ext>
            </a:extLst>
          </p:cNvPr>
          <p:cNvSpPr txBox="1"/>
          <p:nvPr/>
        </p:nvSpPr>
        <p:spPr>
          <a:xfrm>
            <a:off x="776302" y="1928248"/>
            <a:ext cx="2597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b="1" dirty="0">
                <a:solidFill>
                  <a:srgbClr val="003A5D"/>
                </a:solidFill>
              </a:rPr>
              <a:t>СПОСОБЫ УПРАВЛЕНИЯ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8D027CC-1549-134B-A5FE-72024867B5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251" y="169567"/>
            <a:ext cx="2845297" cy="9105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35" y="254066"/>
            <a:ext cx="3386335" cy="10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9438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D3B799B-0221-FF43-A5F4-508C02B0E0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62432"/>
            <a:ext cx="12190476" cy="479556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083770C-1623-484B-BF74-AF0A43FF4B4B}"/>
              </a:ext>
            </a:extLst>
          </p:cNvPr>
          <p:cNvSpPr/>
          <p:nvPr/>
        </p:nvSpPr>
        <p:spPr>
          <a:xfrm>
            <a:off x="0" y="0"/>
            <a:ext cx="12245340" cy="206946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01912" y="2674770"/>
            <a:ext cx="5949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 err="1">
                <a:solidFill>
                  <a:srgbClr val="003A5D"/>
                </a:solidFill>
              </a:rPr>
              <a:t>В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зависимости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от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выбора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устройств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управления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Donel</a:t>
            </a:r>
            <a:r>
              <a:rPr dirty="0">
                <a:solidFill>
                  <a:srgbClr val="003A5D"/>
                </a:solidFill>
              </a:rPr>
              <a:t>/KNX, </a:t>
            </a:r>
            <a:r>
              <a:rPr dirty="0" err="1">
                <a:solidFill>
                  <a:srgbClr val="003A5D"/>
                </a:solidFill>
              </a:rPr>
              <a:t>вы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можете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управлять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не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только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освещением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или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жалюзи</a:t>
            </a:r>
            <a:r>
              <a:rPr dirty="0">
                <a:solidFill>
                  <a:srgbClr val="003A5D"/>
                </a:solidFill>
              </a:rPr>
              <a:t>, </a:t>
            </a:r>
            <a:r>
              <a:rPr dirty="0" err="1">
                <a:solidFill>
                  <a:srgbClr val="003A5D"/>
                </a:solidFill>
              </a:rPr>
              <a:t>но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системами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климатического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контроля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и</a:t>
            </a:r>
            <a:r>
              <a:rPr dirty="0">
                <a:solidFill>
                  <a:srgbClr val="003A5D"/>
                </a:solidFill>
              </a:rPr>
              <a:t>  </a:t>
            </a:r>
            <a:r>
              <a:rPr dirty="0" err="1">
                <a:solidFill>
                  <a:srgbClr val="003A5D"/>
                </a:solidFill>
              </a:rPr>
              <a:t>развлекательными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мультимедийными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решениями</a:t>
            </a:r>
            <a:r>
              <a:rPr dirty="0">
                <a:solidFill>
                  <a:srgbClr val="003A5D"/>
                </a:solidFill>
              </a:rPr>
              <a:t>. </a:t>
            </a:r>
            <a:r>
              <a:rPr dirty="0" err="1">
                <a:solidFill>
                  <a:srgbClr val="003A5D"/>
                </a:solidFill>
              </a:rPr>
              <a:t>А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с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появлением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новых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устройств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решений</a:t>
            </a:r>
            <a:r>
              <a:rPr dirty="0">
                <a:solidFill>
                  <a:srgbClr val="003A5D"/>
                </a:solidFill>
              </a:rPr>
              <a:t>, </a:t>
            </a:r>
            <a:r>
              <a:rPr dirty="0" err="1">
                <a:solidFill>
                  <a:srgbClr val="003A5D"/>
                </a:solidFill>
              </a:rPr>
              <a:t>вы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всегда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можете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дополнить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систему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новым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устройством</a:t>
            </a:r>
            <a:r>
              <a:rPr dirty="0">
                <a:solidFill>
                  <a:srgbClr val="003A5D"/>
                </a:solidFill>
              </a:rPr>
              <a:t>.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589145" y="369535"/>
            <a:ext cx="4082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b="1" dirty="0">
                <a:solidFill>
                  <a:schemeClr val="bg1"/>
                </a:solidFill>
              </a:rPr>
              <a:t>УСТРОЙСТВА УПРАВЛЕНИЯ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0" b="90506" l="1901" r="95037">
                        <a14:foregroundMark x1="87012" y1="26424" x2="87012" y2="26424"/>
                        <a14:foregroundMark x1="82365" y1="26424" x2="82365" y2="26424"/>
                        <a14:foregroundMark x1="8237" y1="26741" x2="8237" y2="26741"/>
                        <a14:foregroundMark x1="12038" y1="27057" x2="39176" y2="26899"/>
                        <a14:foregroundMark x1="44139" y1="26741" x2="79831" y2="26741"/>
                        <a14:foregroundMark x1="88173" y1="25316" x2="88173" y2="25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493" y="3858314"/>
            <a:ext cx="5392882" cy="359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0174" y="3904152"/>
            <a:ext cx="3713356" cy="29706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87" b="96049" l="2766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569" y="4429096"/>
            <a:ext cx="3337304" cy="24431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67" b="96353" l="3830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17" y="4550789"/>
            <a:ext cx="3085928" cy="216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0120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D3B799B-0221-FF43-A5F4-508C02B0E0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33299" y="505792"/>
            <a:ext cx="6858003" cy="584641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DB49420-8081-2E41-9E21-D109A990130E}"/>
              </a:ext>
            </a:extLst>
          </p:cNvPr>
          <p:cNvSpPr/>
          <p:nvPr/>
        </p:nvSpPr>
        <p:spPr>
          <a:xfrm>
            <a:off x="5818908" y="0"/>
            <a:ext cx="6373091" cy="6857995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274445" y="2709545"/>
            <a:ext cx="44114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solidFill>
                  <a:srgbClr val="003A5D"/>
                </a:solidFill>
              </a:rPr>
              <a:t>KNX - </a:t>
            </a:r>
            <a:r>
              <a:rPr dirty="0" err="1">
                <a:solidFill>
                  <a:srgbClr val="003A5D"/>
                </a:solidFill>
              </a:rPr>
              <a:t>международный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стандарт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автоматизации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инженерных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систем</a:t>
            </a:r>
            <a:r>
              <a:rPr dirty="0">
                <a:solidFill>
                  <a:srgbClr val="003A5D"/>
                </a:solidFill>
              </a:rPr>
              <a:t>, </a:t>
            </a:r>
            <a:r>
              <a:rPr dirty="0" err="1">
                <a:solidFill>
                  <a:srgbClr val="003A5D"/>
                </a:solidFill>
              </a:rPr>
              <a:t>который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поддерживают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многие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мировые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производители</a:t>
            </a:r>
            <a:r>
              <a:rPr dirty="0">
                <a:solidFill>
                  <a:srgbClr val="003A5D"/>
                </a:solidFill>
              </a:rPr>
              <a:t>. </a:t>
            </a:r>
            <a:r>
              <a:rPr dirty="0" err="1">
                <a:solidFill>
                  <a:srgbClr val="003A5D"/>
                </a:solidFill>
              </a:rPr>
              <a:t>При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выборе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данной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системы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необходимо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понимать</a:t>
            </a:r>
            <a:r>
              <a:rPr dirty="0">
                <a:solidFill>
                  <a:srgbClr val="003A5D"/>
                </a:solidFill>
              </a:rPr>
              <a:t>, </a:t>
            </a:r>
            <a:r>
              <a:rPr dirty="0" err="1">
                <a:solidFill>
                  <a:srgbClr val="003A5D"/>
                </a:solidFill>
              </a:rPr>
              <a:t>что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проектные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решения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необходимо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закладывать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на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этапе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строительства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здания</a:t>
            </a:r>
            <a:r>
              <a:rPr dirty="0">
                <a:solidFill>
                  <a:srgbClr val="003A5D"/>
                </a:solidFill>
              </a:rPr>
              <a:t>. </a:t>
            </a:r>
            <a:r>
              <a:rPr dirty="0" err="1">
                <a:solidFill>
                  <a:srgbClr val="003A5D"/>
                </a:solidFill>
              </a:rPr>
              <a:t>Или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выполнять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дополнительные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ремонтные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монтажные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работы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при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модернизации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обыкновенной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электропроводки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квартиры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или</a:t>
            </a:r>
            <a:r>
              <a:rPr dirty="0">
                <a:solidFill>
                  <a:srgbClr val="003A5D"/>
                </a:solidFill>
              </a:rPr>
              <a:t> </a:t>
            </a:r>
            <a:r>
              <a:rPr dirty="0" err="1">
                <a:solidFill>
                  <a:srgbClr val="003A5D"/>
                </a:solidFill>
              </a:rPr>
              <a:t>дома</a:t>
            </a:r>
            <a:r>
              <a:rPr dirty="0">
                <a:solidFill>
                  <a:srgbClr val="003A5D"/>
                </a:solidFill>
              </a:rPr>
              <a:t>. </a:t>
            </a:r>
          </a:p>
        </p:txBody>
      </p:sp>
      <p:cxnSp>
        <p:nvCxnSpPr>
          <p:cNvPr id="5" name="Прямое соединение 4"/>
          <p:cNvCxnSpPr/>
          <p:nvPr/>
        </p:nvCxnSpPr>
        <p:spPr>
          <a:xfrm>
            <a:off x="1346200" y="2519680"/>
            <a:ext cx="288861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Текстовое поле 8"/>
          <p:cNvSpPr txBox="1"/>
          <p:nvPr/>
        </p:nvSpPr>
        <p:spPr>
          <a:xfrm>
            <a:off x="1274445" y="1660099"/>
            <a:ext cx="3400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000" b="1">
                <a:solidFill>
                  <a:srgbClr val="003A5D"/>
                </a:solidFill>
              </a:rPr>
              <a:t>УМНЫЙ ДОМ</a:t>
            </a:r>
          </a:p>
        </p:txBody>
      </p:sp>
      <p:pic>
        <p:nvPicPr>
          <p:cNvPr id="3" name="Изображение 2" descr="Устройства Donel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6213" y="1736090"/>
            <a:ext cx="5618480" cy="40081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35" y="254066"/>
            <a:ext cx="3386335" cy="10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304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1347" y="2085059"/>
            <a:ext cx="481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3A5D"/>
                </a:solidFill>
              </a:rPr>
              <a:t>ГЕОГРАФИЯ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36" y="1873570"/>
            <a:ext cx="791425" cy="1103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838" y="3069252"/>
            <a:ext cx="47958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03A5D"/>
                </a:solidFill>
              </a:rPr>
              <a:t>Фирменные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шоу-румы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бренда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представлены</a:t>
            </a:r>
            <a:r>
              <a:rPr lang="en-GB" sz="1600" dirty="0">
                <a:solidFill>
                  <a:srgbClr val="003A5D"/>
                </a:solidFill>
              </a:rPr>
              <a:t> в </a:t>
            </a:r>
            <a:r>
              <a:rPr lang="en-GB" sz="1600" dirty="0" err="1">
                <a:solidFill>
                  <a:srgbClr val="003A5D"/>
                </a:solidFill>
              </a:rPr>
              <a:t>Москве</a:t>
            </a:r>
            <a:r>
              <a:rPr lang="en-GB" sz="1600" dirty="0">
                <a:solidFill>
                  <a:srgbClr val="003A5D"/>
                </a:solidFill>
              </a:rPr>
              <a:t>, </a:t>
            </a:r>
            <a:r>
              <a:rPr lang="en-GB" sz="1600" dirty="0" err="1">
                <a:solidFill>
                  <a:srgbClr val="003A5D"/>
                </a:solidFill>
              </a:rPr>
              <a:t>Санкт-Петербурге</a:t>
            </a:r>
            <a:r>
              <a:rPr lang="en-GB" sz="1600" dirty="0">
                <a:solidFill>
                  <a:srgbClr val="003A5D"/>
                </a:solidFill>
              </a:rPr>
              <a:t>, </a:t>
            </a:r>
            <a:r>
              <a:rPr lang="en-GB" sz="1600" dirty="0" err="1">
                <a:solidFill>
                  <a:srgbClr val="003A5D"/>
                </a:solidFill>
              </a:rPr>
              <a:t>Екатеринбурге</a:t>
            </a:r>
            <a:r>
              <a:rPr lang="en-GB" sz="1600" dirty="0">
                <a:solidFill>
                  <a:srgbClr val="003A5D"/>
                </a:solidFill>
              </a:rPr>
              <a:t>, </a:t>
            </a:r>
            <a:r>
              <a:rPr lang="en-GB" sz="1600" dirty="0" err="1">
                <a:solidFill>
                  <a:srgbClr val="003A5D"/>
                </a:solidFill>
              </a:rPr>
              <a:t>Краснодаре</a:t>
            </a:r>
            <a:r>
              <a:rPr lang="en-GB" sz="1600" dirty="0">
                <a:solidFill>
                  <a:srgbClr val="003A5D"/>
                </a:solidFill>
              </a:rPr>
              <a:t>, </a:t>
            </a:r>
            <a:r>
              <a:rPr lang="en-GB" sz="1600" dirty="0" err="1">
                <a:solidFill>
                  <a:srgbClr val="003A5D"/>
                </a:solidFill>
              </a:rPr>
              <a:t>Казани</a:t>
            </a:r>
            <a:r>
              <a:rPr lang="en-GB" sz="1600" dirty="0">
                <a:solidFill>
                  <a:srgbClr val="003A5D"/>
                </a:solidFill>
              </a:rPr>
              <a:t>, </a:t>
            </a:r>
            <a:r>
              <a:rPr lang="en-GB" sz="1600" dirty="0" err="1">
                <a:solidFill>
                  <a:srgbClr val="003A5D"/>
                </a:solidFill>
              </a:rPr>
              <a:t>Новосибирске</a:t>
            </a:r>
            <a:r>
              <a:rPr lang="en-GB" sz="1600" dirty="0">
                <a:solidFill>
                  <a:srgbClr val="003A5D"/>
                </a:solidFill>
              </a:rPr>
              <a:t>, </a:t>
            </a:r>
            <a:r>
              <a:rPr lang="en-GB" sz="1600" dirty="0" err="1">
                <a:solidFill>
                  <a:srgbClr val="003A5D"/>
                </a:solidFill>
              </a:rPr>
              <a:t>Севастополе</a:t>
            </a:r>
            <a:r>
              <a:rPr lang="en-GB" sz="1600" dirty="0">
                <a:solidFill>
                  <a:srgbClr val="003A5D"/>
                </a:solidFill>
              </a:rPr>
              <a:t>, </a:t>
            </a:r>
            <a:r>
              <a:rPr lang="en-GB" sz="1600" dirty="0" err="1">
                <a:solidFill>
                  <a:srgbClr val="003A5D"/>
                </a:solidFill>
              </a:rPr>
              <a:t>Красноярске</a:t>
            </a:r>
            <a:r>
              <a:rPr lang="en-GB" sz="1600" dirty="0">
                <a:solidFill>
                  <a:srgbClr val="003A5D"/>
                </a:solidFill>
              </a:rPr>
              <a:t>, </a:t>
            </a:r>
            <a:r>
              <a:rPr lang="en-GB" sz="1600" dirty="0" err="1">
                <a:solidFill>
                  <a:srgbClr val="003A5D"/>
                </a:solidFill>
              </a:rPr>
              <a:t>Ростове-на-Дону</a:t>
            </a:r>
            <a:r>
              <a:rPr lang="en-GB" sz="1600" dirty="0">
                <a:solidFill>
                  <a:srgbClr val="003A5D"/>
                </a:solidFill>
              </a:rPr>
              <a:t>, </a:t>
            </a:r>
            <a:r>
              <a:rPr lang="en-GB" sz="1600" dirty="0" err="1">
                <a:solidFill>
                  <a:srgbClr val="003A5D"/>
                </a:solidFill>
              </a:rPr>
              <a:t>Воронеже</a:t>
            </a:r>
            <a:r>
              <a:rPr lang="en-GB" sz="1600" dirty="0">
                <a:solidFill>
                  <a:srgbClr val="003A5D"/>
                </a:solidFill>
              </a:rPr>
              <a:t> и в </a:t>
            </a:r>
            <a:r>
              <a:rPr lang="en-GB" sz="1600" dirty="0" err="1">
                <a:solidFill>
                  <a:srgbClr val="003A5D"/>
                </a:solidFill>
              </a:rPr>
              <a:t>других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городах</a:t>
            </a:r>
            <a:r>
              <a:rPr lang="en-GB" sz="1600" dirty="0">
                <a:solidFill>
                  <a:srgbClr val="003A5D"/>
                </a:solidFill>
              </a:rPr>
              <a:t>. </a:t>
            </a:r>
            <a:r>
              <a:rPr lang="en-GB" sz="1600" dirty="0" err="1">
                <a:solidFill>
                  <a:srgbClr val="003A5D"/>
                </a:solidFill>
              </a:rPr>
              <a:t>Cертифицированные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партнеры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осуществляют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продажу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оригинальнои</a:t>
            </a:r>
            <a:r>
              <a:rPr lang="en-GB" sz="1600" dirty="0">
                <a:solidFill>
                  <a:srgbClr val="003A5D"/>
                </a:solidFill>
              </a:rPr>
              <a:t>̆ </a:t>
            </a:r>
            <a:r>
              <a:rPr lang="en-GB" sz="1600" dirty="0" err="1">
                <a:solidFill>
                  <a:srgbClr val="003A5D"/>
                </a:solidFill>
              </a:rPr>
              <a:t>продукции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Donel</a:t>
            </a:r>
            <a:r>
              <a:rPr lang="en-GB" sz="1600" baseline="30000" dirty="0">
                <a:solidFill>
                  <a:srgbClr val="003A5D"/>
                </a:solidFill>
              </a:rPr>
              <a:t>®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по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всеи</a:t>
            </a:r>
            <a:r>
              <a:rPr lang="en-GB" sz="1600" dirty="0">
                <a:solidFill>
                  <a:srgbClr val="003A5D"/>
                </a:solidFill>
              </a:rPr>
              <a:t>̆ </a:t>
            </a:r>
            <a:r>
              <a:rPr lang="en-GB" sz="1600" dirty="0" err="1">
                <a:solidFill>
                  <a:srgbClr val="003A5D"/>
                </a:solidFill>
              </a:rPr>
              <a:t>территории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России</a:t>
            </a:r>
            <a:r>
              <a:rPr lang="en-GB" sz="1600" dirty="0">
                <a:solidFill>
                  <a:srgbClr val="003A5D"/>
                </a:solidFill>
              </a:rPr>
              <a:t>,  а </a:t>
            </a:r>
            <a:r>
              <a:rPr lang="en-GB" sz="1600" dirty="0" err="1">
                <a:solidFill>
                  <a:srgbClr val="003A5D"/>
                </a:solidFill>
              </a:rPr>
              <a:t>так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же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endParaRPr lang="ru-RU" sz="1600" dirty="0">
              <a:solidFill>
                <a:srgbClr val="003A5D"/>
              </a:solidFill>
            </a:endParaRPr>
          </a:p>
          <a:p>
            <a:r>
              <a:rPr lang="en-GB" sz="1600" dirty="0">
                <a:solidFill>
                  <a:srgbClr val="003A5D"/>
                </a:solidFill>
              </a:rPr>
              <a:t>в </a:t>
            </a:r>
            <a:r>
              <a:rPr lang="en-GB" sz="1600" dirty="0" err="1">
                <a:solidFill>
                  <a:srgbClr val="003A5D"/>
                </a:solidFill>
              </a:rPr>
              <a:t>странах</a:t>
            </a:r>
            <a:r>
              <a:rPr lang="en-GB" sz="1600" dirty="0">
                <a:solidFill>
                  <a:srgbClr val="003A5D"/>
                </a:solidFill>
              </a:rPr>
              <a:t> </a:t>
            </a:r>
            <a:r>
              <a:rPr lang="en-GB" sz="1600" dirty="0" err="1">
                <a:solidFill>
                  <a:srgbClr val="003A5D"/>
                </a:solidFill>
              </a:rPr>
              <a:t>СНГ</a:t>
            </a:r>
            <a:r>
              <a:rPr lang="en-GB" sz="1600" dirty="0">
                <a:solidFill>
                  <a:srgbClr val="003A5D"/>
                </a:solidFill>
              </a:rPr>
              <a:t>.  </a:t>
            </a:r>
            <a:endParaRPr lang="ru-RU" sz="1600" dirty="0">
              <a:solidFill>
                <a:srgbClr val="003A5D"/>
              </a:solidFill>
            </a:endParaRPr>
          </a:p>
          <a:p>
            <a:endParaRPr lang="ru-RU" sz="1600" dirty="0">
              <a:solidFill>
                <a:srgbClr val="003A5D"/>
              </a:solidFill>
            </a:endParaRPr>
          </a:p>
          <a:p>
            <a:r>
              <a:rPr lang="ru-RU" sz="1600" dirty="0">
                <a:solidFill>
                  <a:srgbClr val="003A5D"/>
                </a:solidFill>
              </a:rPr>
              <a:t>Мы контролируем качество услуг и сервиса, предоставляемых нашими партнерами, поэтому </a:t>
            </a:r>
            <a:r>
              <a:rPr lang="ru-RU" sz="1600" dirty="0" err="1">
                <a:solidFill>
                  <a:srgbClr val="003A5D"/>
                </a:solidFill>
              </a:rPr>
              <a:t>каждыи</a:t>
            </a:r>
            <a:r>
              <a:rPr lang="ru-RU" sz="1600" dirty="0">
                <a:solidFill>
                  <a:srgbClr val="003A5D"/>
                </a:solidFill>
              </a:rPr>
              <a:t>̆ покупатель может быть уверен, что в </a:t>
            </a:r>
            <a:r>
              <a:rPr lang="ru-RU" sz="1600" dirty="0" err="1">
                <a:solidFill>
                  <a:srgbClr val="003A5D"/>
                </a:solidFill>
              </a:rPr>
              <a:t>сертифицированнои</a:t>
            </a:r>
            <a:r>
              <a:rPr lang="ru-RU" sz="1600" dirty="0">
                <a:solidFill>
                  <a:srgbClr val="003A5D"/>
                </a:solidFill>
              </a:rPr>
              <a:t>̆ точке продаж он получит качественное обслуживание и честные цены. </a:t>
            </a:r>
            <a:endParaRPr lang="en-US" sz="1600" dirty="0">
              <a:solidFill>
                <a:srgbClr val="003A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50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6001" y="498475"/>
            <a:ext cx="701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sz="3100" b="1" dirty="0">
                <a:solidFill>
                  <a:schemeClr val="bg1"/>
                </a:solidFill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ДЕМОНСТРАЦИОННЫЕ </a:t>
            </a:r>
            <a:r>
              <a:rPr lang="ru-RU" sz="31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andex Sans Display" charset="0"/>
                <a:cs typeface="Yandex Sans Display" charset="0"/>
              </a:rPr>
              <a:t>МАТЕРИАЛЫ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56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3889" y="5101219"/>
            <a:ext cx="3117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3A5D"/>
                </a:solidFill>
              </a:rPr>
              <a:t>МАРКЕТИНГОВЫЕ МЕРОПРИЯТИЯ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4106" y="5228200"/>
            <a:ext cx="31179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3A5D"/>
                </a:solidFill>
              </a:rPr>
              <a:t>ОБУЧЕНИЕ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96992" y="5101219"/>
            <a:ext cx="3520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3A5D"/>
                </a:solidFill>
              </a:rPr>
              <a:t>РАЗДАТОЧНЫЕ</a:t>
            </a:r>
          </a:p>
          <a:p>
            <a:pPr algn="ctr"/>
            <a:r>
              <a:rPr lang="ru-RU" sz="2100" b="1" dirty="0">
                <a:solidFill>
                  <a:srgbClr val="003A5D"/>
                </a:solidFill>
              </a:rPr>
              <a:t>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62296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8163" y="1366533"/>
            <a:ext cx="4817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3A5D"/>
                </a:solidFill>
              </a:rPr>
              <a:t>НАСТОЛЬНЫЕ РОЗЕТОЧНЫЕ БЛОКИ</a:t>
            </a:r>
          </a:p>
          <a:p>
            <a:endParaRPr lang="ru-RU" sz="36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00" y="1210546"/>
            <a:ext cx="791425" cy="11031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56400" y="2840593"/>
            <a:ext cx="5130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3A5D"/>
                </a:solidFill>
              </a:rPr>
              <a:t>Настольный розеточный блок бренда </a:t>
            </a:r>
            <a:r>
              <a:rPr lang="ru-RU" sz="1600" dirty="0" err="1">
                <a:solidFill>
                  <a:srgbClr val="003A5D"/>
                </a:solidFill>
              </a:rPr>
              <a:t>Donel</a:t>
            </a:r>
            <a:r>
              <a:rPr lang="ru-RU" sz="1600" dirty="0">
                <a:solidFill>
                  <a:srgbClr val="003A5D"/>
                </a:solidFill>
              </a:rPr>
              <a:t> - это решение для подключения индивидуального рабочего места в офисном пространстве к электропитанию, компьютерным сетям, а так же к мультимедийной технике. Настольные розеточные блоки изготовлены из алюминиевого профиля с сечением </a:t>
            </a:r>
            <a:r>
              <a:rPr lang="ru-RU" sz="1600" dirty="0" err="1">
                <a:solidFill>
                  <a:srgbClr val="003A5D"/>
                </a:solidFill>
              </a:rPr>
              <a:t>55х55</a:t>
            </a:r>
            <a:r>
              <a:rPr lang="ru-RU" sz="1600" dirty="0">
                <a:solidFill>
                  <a:srgbClr val="003A5D"/>
                </a:solidFill>
              </a:rPr>
              <a:t> мм и длиной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до </a:t>
            </a:r>
            <a:r>
              <a:rPr lang="ru-RU" sz="1600" dirty="0" err="1">
                <a:solidFill>
                  <a:srgbClr val="003A5D"/>
                </a:solidFill>
              </a:rPr>
              <a:t>3000мм</a:t>
            </a:r>
            <a:r>
              <a:rPr lang="ru-RU" sz="1600" dirty="0">
                <a:solidFill>
                  <a:srgbClr val="003A5D"/>
                </a:solidFill>
              </a:rPr>
              <a:t> в цвете анодированный алюминий.</a:t>
            </a:r>
          </a:p>
          <a:p>
            <a:endParaRPr lang="ru-RU" sz="1600" dirty="0">
              <a:solidFill>
                <a:srgbClr val="003A5D"/>
              </a:solidFill>
            </a:endParaRPr>
          </a:p>
          <a:p>
            <a:r>
              <a:rPr lang="ru-RU" sz="1600" dirty="0">
                <a:solidFill>
                  <a:srgbClr val="003A5D"/>
                </a:solidFill>
              </a:rPr>
              <a:t>Любые изделия стандарта </a:t>
            </a:r>
            <a:r>
              <a:rPr lang="ru-RU" sz="1600" dirty="0" err="1">
                <a:solidFill>
                  <a:srgbClr val="003A5D"/>
                </a:solidFill>
              </a:rPr>
              <a:t>45x45</a:t>
            </a:r>
            <a:r>
              <a:rPr lang="ru-RU" sz="1600" dirty="0">
                <a:solidFill>
                  <a:srgbClr val="003A5D"/>
                </a:solidFill>
              </a:rPr>
              <a:t>: силовые,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информационные и мультимедийные разъемы, зарядные устройства </a:t>
            </a:r>
            <a:r>
              <a:rPr lang="ru-RU" sz="1600" dirty="0" err="1">
                <a:solidFill>
                  <a:srgbClr val="003A5D"/>
                </a:solidFill>
              </a:rPr>
              <a:t>USB</a:t>
            </a:r>
            <a:r>
              <a:rPr lang="ru-RU" sz="1600" dirty="0">
                <a:solidFill>
                  <a:srgbClr val="003A5D"/>
                </a:solidFill>
              </a:rPr>
              <a:t> и прочие, могут быть установлены в розеточный блок с помощью прямого защелкивания.</a:t>
            </a:r>
          </a:p>
        </p:txBody>
      </p:sp>
    </p:spTree>
    <p:extLst>
      <p:ext uri="{BB962C8B-B14F-4D97-AF65-F5344CB8AC3E}">
        <p14:creationId xmlns:p14="http://schemas.microsoft.com/office/powerpoint/2010/main" val="46502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35" y="254066"/>
            <a:ext cx="3386335" cy="10485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3258" y="355784"/>
            <a:ext cx="366947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МОНТАЖ</a:t>
            </a:r>
          </a:p>
          <a:p>
            <a:pPr algn="ctr"/>
            <a:endParaRPr lang="ru-RU" sz="28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</a:rPr>
              <a:t>НАД ПОВЕРХНОСТЬЮ СТОЛА</a:t>
            </a:r>
          </a:p>
          <a:p>
            <a:pPr 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</a:rPr>
              <a:t>ПОД ПОВЕРХНОСТЬЮ СТОЛА</a:t>
            </a:r>
          </a:p>
          <a:p>
            <a:pPr 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</a:rPr>
              <a:t>В СТОЛ</a:t>
            </a:r>
          </a:p>
          <a:p>
            <a:pPr 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</a:rPr>
              <a:t>ПОД </a:t>
            </a:r>
            <a:r>
              <a:rPr lang="ru-RU" b="1" dirty="0" err="1">
                <a:solidFill>
                  <a:schemeClr val="bg1"/>
                </a:solidFill>
              </a:rPr>
              <a:t>ФАЛЬШ</a:t>
            </a:r>
            <a:r>
              <a:rPr lang="ru-RU" b="1" dirty="0">
                <a:solidFill>
                  <a:schemeClr val="bg1"/>
                </a:solidFill>
              </a:rPr>
              <a:t>-ПОЛОМ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3257" y="5383376"/>
            <a:ext cx="3669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Возможна проработка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И изготовление установочных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элементов по индивидуальным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требованиям</a:t>
            </a:r>
          </a:p>
        </p:txBody>
      </p:sp>
    </p:spTree>
    <p:extLst>
      <p:ext uri="{BB962C8B-B14F-4D97-AF65-F5344CB8AC3E}">
        <p14:creationId xmlns:p14="http://schemas.microsoft.com/office/powerpoint/2010/main" val="876397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6"/>
            <a:ext cx="12190476" cy="685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7591" y="1317105"/>
            <a:ext cx="4817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3A5D"/>
                </a:solidFill>
              </a:rPr>
              <a:t>ПЛАСТИКОВЫЕ</a:t>
            </a:r>
          </a:p>
          <a:p>
            <a:r>
              <a:rPr lang="ru-RU" sz="3600" b="1" dirty="0">
                <a:solidFill>
                  <a:srgbClr val="003A5D"/>
                </a:solidFill>
              </a:rPr>
              <a:t>ЛЮЧКИ</a:t>
            </a:r>
          </a:p>
          <a:p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00" y="1210546"/>
            <a:ext cx="791425" cy="1103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56399" y="2754094"/>
            <a:ext cx="53037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3A5D"/>
                </a:solidFill>
              </a:rPr>
              <a:t>Напольные лючки </a:t>
            </a:r>
            <a:r>
              <a:rPr lang="ru-RU" sz="1600" dirty="0" err="1">
                <a:solidFill>
                  <a:srgbClr val="003A5D"/>
                </a:solidFill>
              </a:rPr>
              <a:t>Donel</a:t>
            </a:r>
            <a:r>
              <a:rPr lang="ru-RU" sz="1600" dirty="0">
                <a:solidFill>
                  <a:srgbClr val="003A5D"/>
                </a:solidFill>
              </a:rPr>
              <a:t> – универсальное решение для организации рабочих мест, предназначены для монтажа модульных </a:t>
            </a:r>
            <a:r>
              <a:rPr lang="ru-RU" sz="1600" dirty="0" err="1">
                <a:solidFill>
                  <a:srgbClr val="003A5D"/>
                </a:solidFill>
              </a:rPr>
              <a:t>электроустановочных</a:t>
            </a:r>
            <a:r>
              <a:rPr lang="ru-RU" sz="1600" dirty="0">
                <a:solidFill>
                  <a:srgbClr val="003A5D"/>
                </a:solidFill>
              </a:rPr>
              <a:t> изделий типа </a:t>
            </a:r>
            <a:r>
              <a:rPr lang="ru-RU" sz="1600" dirty="0" err="1">
                <a:solidFill>
                  <a:srgbClr val="003A5D"/>
                </a:solidFill>
              </a:rPr>
              <a:t>45х45</a:t>
            </a:r>
            <a:endParaRPr lang="ru-RU" sz="1600" dirty="0">
              <a:solidFill>
                <a:srgbClr val="003A5D"/>
              </a:solidFill>
            </a:endParaRPr>
          </a:p>
          <a:p>
            <a:r>
              <a:rPr lang="ru-RU" sz="1600" dirty="0">
                <a:solidFill>
                  <a:srgbClr val="003A5D"/>
                </a:solidFill>
              </a:rPr>
              <a:t>в плиты </a:t>
            </a:r>
            <a:r>
              <a:rPr lang="ru-RU" sz="1600" dirty="0" err="1">
                <a:solidFill>
                  <a:srgbClr val="003A5D"/>
                </a:solidFill>
              </a:rPr>
              <a:t>фальш</a:t>
            </a:r>
            <a:r>
              <a:rPr lang="ru-RU" sz="1600" dirty="0">
                <a:solidFill>
                  <a:srgbClr val="003A5D"/>
                </a:solidFill>
              </a:rPr>
              <a:t>-пола или в бетонный пол.</a:t>
            </a:r>
          </a:p>
          <a:p>
            <a:endParaRPr lang="ru-RU" sz="1600" dirty="0">
              <a:solidFill>
                <a:srgbClr val="003A5D"/>
              </a:solidFill>
            </a:endParaRPr>
          </a:p>
          <a:p>
            <a:endParaRPr lang="ru-RU" sz="1600" dirty="0">
              <a:solidFill>
                <a:srgbClr val="003A5D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Лючки изготавливаются из </a:t>
            </a:r>
            <a:r>
              <a:rPr lang="ru-RU" sz="1600" dirty="0" err="1">
                <a:solidFill>
                  <a:schemeClr val="bg1"/>
                </a:solidFill>
              </a:rPr>
              <a:t>ABS</a:t>
            </a:r>
            <a:r>
              <a:rPr lang="ru-RU" sz="1600" dirty="0">
                <a:solidFill>
                  <a:schemeClr val="bg1"/>
                </a:solidFill>
              </a:rPr>
              <a:t> пластика и поставляются</a:t>
            </a:r>
          </a:p>
          <a:p>
            <a:r>
              <a:rPr lang="ru-RU" sz="1600" dirty="0">
                <a:solidFill>
                  <a:schemeClr val="bg1"/>
                </a:solidFill>
              </a:rPr>
              <a:t>в комплекте с суппортами для установки механизмов </a:t>
            </a:r>
            <a:r>
              <a:rPr lang="ru-RU" sz="1600" dirty="0" err="1">
                <a:solidFill>
                  <a:schemeClr val="bg1"/>
                </a:solidFill>
              </a:rPr>
              <a:t>45х45</a:t>
            </a:r>
            <a:r>
              <a:rPr lang="ru-RU" sz="1600" dirty="0">
                <a:solidFill>
                  <a:schemeClr val="bg1"/>
                </a:solidFill>
              </a:rPr>
              <a:t>. В крышке предусмотрена выемка 8 мм для укладки напольного покрытия типа </a:t>
            </a:r>
            <a:r>
              <a:rPr lang="ru-RU" sz="1600" dirty="0" err="1">
                <a:solidFill>
                  <a:schemeClr val="bg1"/>
                </a:solidFill>
              </a:rPr>
              <a:t>ковролин</a:t>
            </a:r>
            <a:r>
              <a:rPr lang="ru-RU" sz="1600" dirty="0">
                <a:solidFill>
                  <a:schemeClr val="bg1"/>
                </a:solidFill>
              </a:rPr>
              <a:t>, ламинат или декоративная плитка, а так же два кабельных вывода</a:t>
            </a:r>
          </a:p>
          <a:p>
            <a:r>
              <a:rPr lang="ru-RU" sz="1600" dirty="0">
                <a:solidFill>
                  <a:schemeClr val="bg1"/>
                </a:solidFill>
              </a:rPr>
              <a:t>с уплотнителем. В коробке предусмотрена перфорация для подвода кабеля. На данный момент имеется 5 </a:t>
            </a:r>
            <a:r>
              <a:rPr lang="ru-RU" sz="1600" dirty="0" err="1">
                <a:solidFill>
                  <a:schemeClr val="bg1"/>
                </a:solidFill>
              </a:rPr>
              <a:t>типо</a:t>
            </a:r>
            <a:r>
              <a:rPr lang="ru-RU" sz="1600" dirty="0">
                <a:solidFill>
                  <a:schemeClr val="bg1"/>
                </a:solidFill>
              </a:rPr>
              <a:t>-размеров, по количеству устанавливаемых модулей:</a:t>
            </a:r>
          </a:p>
          <a:p>
            <a:r>
              <a:rPr lang="ru-RU" sz="1600" dirty="0">
                <a:solidFill>
                  <a:schemeClr val="bg1"/>
                </a:solidFill>
              </a:rPr>
              <a:t>3, 8, 12, 16 и 24 модуля.</a:t>
            </a:r>
          </a:p>
        </p:txBody>
      </p:sp>
    </p:spTree>
    <p:extLst>
      <p:ext uri="{BB962C8B-B14F-4D97-AF65-F5344CB8AC3E}">
        <p14:creationId xmlns:p14="http://schemas.microsoft.com/office/powerpoint/2010/main" val="456137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0312" y="1679055"/>
            <a:ext cx="4327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3A5D"/>
                </a:solidFill>
              </a:rPr>
              <a:t>Наполнение лючков можно выбрать под любую задачу,  с помощью механизмов </a:t>
            </a:r>
            <a:r>
              <a:rPr lang="ru-RU" sz="1600" dirty="0" err="1">
                <a:solidFill>
                  <a:srgbClr val="003A5D"/>
                </a:solidFill>
              </a:rPr>
              <a:t>электроустановочных</a:t>
            </a:r>
            <a:r>
              <a:rPr lang="ru-RU" sz="1600" dirty="0">
                <a:solidFill>
                  <a:srgbClr val="003A5D"/>
                </a:solidFill>
              </a:rPr>
              <a:t> изделий стандарта </a:t>
            </a:r>
            <a:r>
              <a:rPr lang="ru-RU" sz="1600" dirty="0" err="1">
                <a:solidFill>
                  <a:srgbClr val="003A5D"/>
                </a:solidFill>
              </a:rPr>
              <a:t>45х45</a:t>
            </a:r>
            <a:r>
              <a:rPr lang="ru-RU" sz="1600" dirty="0">
                <a:solidFill>
                  <a:srgbClr val="003A5D"/>
                </a:solidFill>
              </a:rPr>
              <a:t>, будь то силовые или информационные</a:t>
            </a:r>
          </a:p>
          <a:p>
            <a:r>
              <a:rPr lang="ru-RU" sz="1600" dirty="0">
                <a:solidFill>
                  <a:srgbClr val="003A5D"/>
                </a:solidFill>
              </a:rPr>
              <a:t>розетки, мультимедийные разъемы, </a:t>
            </a:r>
          </a:p>
          <a:p>
            <a:r>
              <a:rPr lang="ru-RU" sz="1600" dirty="0">
                <a:solidFill>
                  <a:srgbClr val="003A5D"/>
                </a:solidFill>
              </a:rPr>
              <a:t>зарядные устройства </a:t>
            </a:r>
            <a:r>
              <a:rPr lang="ru-RU" sz="1600" dirty="0" err="1">
                <a:solidFill>
                  <a:srgbClr val="003A5D"/>
                </a:solidFill>
              </a:rPr>
              <a:t>USB</a:t>
            </a:r>
            <a:r>
              <a:rPr lang="ru-RU" sz="1600" dirty="0">
                <a:solidFill>
                  <a:srgbClr val="003A5D"/>
                </a:solidFill>
              </a:rPr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35" y="254066"/>
            <a:ext cx="3386335" cy="10485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45411" y="2341584"/>
            <a:ext cx="25258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003A5D"/>
                </a:solidFill>
              </a:rPr>
              <a:t>DFB8</a:t>
            </a:r>
            <a:endParaRPr lang="ru-RU" sz="2200" b="1" dirty="0">
              <a:solidFill>
                <a:srgbClr val="003A5D"/>
              </a:solidFill>
            </a:endParaRPr>
          </a:p>
          <a:p>
            <a:r>
              <a:rPr lang="ru-RU" sz="1400" dirty="0">
                <a:solidFill>
                  <a:srgbClr val="003A5D"/>
                </a:solidFill>
              </a:rPr>
              <a:t>Лючок в пол</a:t>
            </a:r>
          </a:p>
          <a:p>
            <a:r>
              <a:rPr lang="ru-RU" sz="1400" dirty="0">
                <a:solidFill>
                  <a:srgbClr val="003A5D"/>
                </a:solidFill>
              </a:rPr>
              <a:t>на 8 модулей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94773" y="2358057"/>
            <a:ext cx="25258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003A5D"/>
                </a:solidFill>
              </a:rPr>
              <a:t>DFB</a:t>
            </a:r>
            <a:r>
              <a:rPr lang="ru-RU" sz="2200" b="1" dirty="0">
                <a:solidFill>
                  <a:srgbClr val="003A5D"/>
                </a:solidFill>
              </a:rPr>
              <a:t>12</a:t>
            </a:r>
          </a:p>
          <a:p>
            <a:r>
              <a:rPr lang="ru-RU" sz="1400" dirty="0">
                <a:solidFill>
                  <a:srgbClr val="003A5D"/>
                </a:solidFill>
              </a:rPr>
              <a:t>Лючок в пол</a:t>
            </a:r>
          </a:p>
          <a:p>
            <a:r>
              <a:rPr lang="ru-RU" sz="1400" dirty="0" err="1">
                <a:solidFill>
                  <a:srgbClr val="003A5D"/>
                </a:solidFill>
              </a:rPr>
              <a:t>на12модулей</a:t>
            </a:r>
            <a:endParaRPr lang="ru-RU" sz="1400" dirty="0">
              <a:solidFill>
                <a:srgbClr val="003A5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1742" y="4829419"/>
            <a:ext cx="25258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003A5D"/>
                </a:solidFill>
              </a:rPr>
              <a:t>DFB</a:t>
            </a:r>
            <a:r>
              <a:rPr lang="ru-RU" sz="2200" b="1" dirty="0">
                <a:solidFill>
                  <a:srgbClr val="003A5D"/>
                </a:solidFill>
              </a:rPr>
              <a:t>16</a:t>
            </a:r>
          </a:p>
          <a:p>
            <a:r>
              <a:rPr lang="ru-RU" sz="1400" dirty="0">
                <a:solidFill>
                  <a:srgbClr val="003A5D"/>
                </a:solidFill>
              </a:rPr>
              <a:t>Лючок в пол</a:t>
            </a:r>
          </a:p>
          <a:p>
            <a:r>
              <a:rPr lang="ru-RU" sz="1400" dirty="0">
                <a:solidFill>
                  <a:srgbClr val="003A5D"/>
                </a:solidFill>
              </a:rPr>
              <a:t>на 16 модулей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3054" y="4841773"/>
            <a:ext cx="25258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003A5D"/>
                </a:solidFill>
              </a:rPr>
              <a:t>DFB</a:t>
            </a:r>
            <a:r>
              <a:rPr lang="ru-RU" sz="2200" b="1" dirty="0">
                <a:solidFill>
                  <a:srgbClr val="003A5D"/>
                </a:solidFill>
              </a:rPr>
              <a:t>24</a:t>
            </a:r>
          </a:p>
          <a:p>
            <a:r>
              <a:rPr lang="ru-RU" sz="1400" dirty="0">
                <a:solidFill>
                  <a:srgbClr val="003A5D"/>
                </a:solidFill>
              </a:rPr>
              <a:t>Лючок в пол</a:t>
            </a:r>
          </a:p>
          <a:p>
            <a:r>
              <a:rPr lang="ru-RU" sz="1400" dirty="0">
                <a:solidFill>
                  <a:srgbClr val="003A5D"/>
                </a:solidFill>
              </a:rPr>
              <a:t>на 24 модулей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1844" y="4841773"/>
            <a:ext cx="25258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3A5D"/>
                </a:solidFill>
              </a:rPr>
              <a:t>DFB8</a:t>
            </a:r>
            <a:r>
              <a:rPr lang="ru-RU" sz="2400" b="1" dirty="0">
                <a:solidFill>
                  <a:srgbClr val="003A5D"/>
                </a:solidFill>
              </a:rPr>
              <a:t>3</a:t>
            </a:r>
          </a:p>
          <a:p>
            <a:r>
              <a:rPr lang="ru-RU" sz="1400" dirty="0">
                <a:solidFill>
                  <a:srgbClr val="003A5D"/>
                </a:solidFill>
              </a:rPr>
              <a:t>Лючок в пол</a:t>
            </a:r>
          </a:p>
          <a:p>
            <a:r>
              <a:rPr lang="ru-RU" sz="1400" dirty="0">
                <a:solidFill>
                  <a:srgbClr val="003A5D"/>
                </a:solidFill>
              </a:rPr>
              <a:t>на 3 модуля</a:t>
            </a:r>
          </a:p>
        </p:txBody>
      </p:sp>
    </p:spTree>
    <p:extLst>
      <p:ext uri="{BB962C8B-B14F-4D97-AF65-F5344CB8AC3E}">
        <p14:creationId xmlns:p14="http://schemas.microsoft.com/office/powerpoint/2010/main" val="1876820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4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70015" y="1094099"/>
            <a:ext cx="4817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3A5D"/>
                </a:solidFill>
              </a:rPr>
              <a:t>МЕТАЛЛИЧЕСКИЕ</a:t>
            </a:r>
          </a:p>
          <a:p>
            <a:r>
              <a:rPr lang="ru-RU" sz="3600" b="1" dirty="0">
                <a:solidFill>
                  <a:srgbClr val="003A5D"/>
                </a:solidFill>
              </a:rPr>
              <a:t>ЛЮЧКИ</a:t>
            </a:r>
          </a:p>
          <a:p>
            <a:endParaRPr lang="ru-RU" sz="3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420" y="1015676"/>
            <a:ext cx="791425" cy="11031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26620" y="2499264"/>
            <a:ext cx="553900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rgbClr val="003A5D"/>
                </a:solidFill>
              </a:rPr>
              <a:t>Напольные лючки </a:t>
            </a:r>
            <a:r>
              <a:rPr lang="ru-RU" sz="1700" dirty="0" err="1">
                <a:solidFill>
                  <a:srgbClr val="003A5D"/>
                </a:solidFill>
              </a:rPr>
              <a:t>Donel</a:t>
            </a:r>
            <a:r>
              <a:rPr lang="ru-RU" sz="1700" dirty="0">
                <a:solidFill>
                  <a:srgbClr val="003A5D"/>
                </a:solidFill>
              </a:rPr>
              <a:t>  –  решение для организации рабочих мест, как в открытых пространствах типа </a:t>
            </a:r>
          </a:p>
          <a:p>
            <a:r>
              <a:rPr lang="ru-RU" sz="1700" dirty="0">
                <a:solidFill>
                  <a:srgbClr val="003A5D"/>
                </a:solidFill>
              </a:rPr>
              <a:t>«</a:t>
            </a:r>
            <a:r>
              <a:rPr lang="ru-RU" sz="1700" dirty="0" err="1">
                <a:solidFill>
                  <a:srgbClr val="003A5D"/>
                </a:solidFill>
              </a:rPr>
              <a:t>Open</a:t>
            </a:r>
            <a:r>
              <a:rPr lang="ru-RU" sz="1700" dirty="0">
                <a:solidFill>
                  <a:srgbClr val="003A5D"/>
                </a:solidFill>
              </a:rPr>
              <a:t> </a:t>
            </a:r>
            <a:r>
              <a:rPr lang="ru-RU" sz="1700" dirty="0" err="1">
                <a:solidFill>
                  <a:srgbClr val="003A5D"/>
                </a:solidFill>
              </a:rPr>
              <a:t>Space</a:t>
            </a:r>
            <a:r>
              <a:rPr lang="ru-RU" sz="1700" dirty="0">
                <a:solidFill>
                  <a:srgbClr val="003A5D"/>
                </a:solidFill>
              </a:rPr>
              <a:t>», так и в индивидуальных помещениях </a:t>
            </a:r>
          </a:p>
          <a:p>
            <a:r>
              <a:rPr lang="ru-RU" sz="1700" dirty="0">
                <a:solidFill>
                  <a:srgbClr val="003A5D"/>
                </a:solidFill>
              </a:rPr>
              <a:t>и комнатах переговоров, предназначены для монтажа модульных </a:t>
            </a:r>
            <a:r>
              <a:rPr lang="ru-RU" sz="1700" dirty="0" err="1">
                <a:solidFill>
                  <a:srgbClr val="003A5D"/>
                </a:solidFill>
              </a:rPr>
              <a:t>электроустановочных</a:t>
            </a:r>
            <a:r>
              <a:rPr lang="ru-RU" sz="1700" dirty="0">
                <a:solidFill>
                  <a:srgbClr val="003A5D"/>
                </a:solidFill>
              </a:rPr>
              <a:t> изделий </a:t>
            </a:r>
            <a:r>
              <a:rPr lang="ru-RU" sz="1700" dirty="0" err="1">
                <a:solidFill>
                  <a:srgbClr val="003A5D"/>
                </a:solidFill>
              </a:rPr>
              <a:t>45х45</a:t>
            </a:r>
            <a:r>
              <a:rPr lang="ru-RU" sz="1700" dirty="0">
                <a:solidFill>
                  <a:srgbClr val="003A5D"/>
                </a:solidFill>
              </a:rPr>
              <a:t> </a:t>
            </a:r>
          </a:p>
          <a:p>
            <a:r>
              <a:rPr lang="ru-RU" sz="1700" dirty="0">
                <a:solidFill>
                  <a:srgbClr val="003A5D"/>
                </a:solidFill>
              </a:rPr>
              <a:t>в плиты </a:t>
            </a:r>
            <a:r>
              <a:rPr lang="ru-RU" sz="1700" dirty="0" err="1">
                <a:solidFill>
                  <a:srgbClr val="003A5D"/>
                </a:solidFill>
              </a:rPr>
              <a:t>фальш</a:t>
            </a:r>
            <a:r>
              <a:rPr lang="ru-RU" sz="1700" dirty="0">
                <a:solidFill>
                  <a:srgbClr val="003A5D"/>
                </a:solidFill>
              </a:rPr>
              <a:t>-пола или в бетонный пол. </a:t>
            </a:r>
          </a:p>
          <a:p>
            <a:endParaRPr lang="ru-RU" sz="1700" dirty="0">
              <a:solidFill>
                <a:srgbClr val="003A5D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700" dirty="0">
                <a:solidFill>
                  <a:srgbClr val="003A5D"/>
                </a:solidFill>
              </a:rPr>
              <a:t>Степень защиты от влаги и пыли </a:t>
            </a:r>
            <a:r>
              <a:rPr lang="ru-RU" sz="1700" dirty="0" err="1">
                <a:solidFill>
                  <a:srgbClr val="003A5D"/>
                </a:solidFill>
              </a:rPr>
              <a:t>IP44</a:t>
            </a:r>
            <a:endParaRPr lang="ru-RU" sz="1700" dirty="0">
              <a:solidFill>
                <a:srgbClr val="003A5D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700" dirty="0">
                <a:solidFill>
                  <a:srgbClr val="003A5D"/>
                </a:solidFill>
              </a:rPr>
              <a:t> Степень защиты от ударов </a:t>
            </a:r>
            <a:r>
              <a:rPr lang="ru-RU" sz="1700" dirty="0" err="1">
                <a:solidFill>
                  <a:srgbClr val="003A5D"/>
                </a:solidFill>
              </a:rPr>
              <a:t>IK09</a:t>
            </a:r>
            <a:r>
              <a:rPr lang="ru-RU" sz="1700" dirty="0">
                <a:solidFill>
                  <a:srgbClr val="003A5D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700" dirty="0">
                <a:solidFill>
                  <a:srgbClr val="003A5D"/>
                </a:solidFill>
              </a:rPr>
              <a:t> Установка заподлицо с напольным покрытием</a:t>
            </a:r>
          </a:p>
          <a:p>
            <a:r>
              <a:rPr lang="ru-RU" sz="1700" dirty="0">
                <a:solidFill>
                  <a:srgbClr val="003A5D"/>
                </a:solidFill>
              </a:rPr>
              <a:t>       (при установке в стяжку)</a:t>
            </a:r>
          </a:p>
          <a:p>
            <a:pPr marL="285750" indent="-285750">
              <a:buFontTx/>
              <a:buChar char="-"/>
            </a:pPr>
            <a:r>
              <a:rPr lang="ru-RU" sz="1700" dirty="0">
                <a:solidFill>
                  <a:srgbClr val="003A5D"/>
                </a:solidFill>
              </a:rPr>
              <a:t> Возможность установки составного блока</a:t>
            </a:r>
          </a:p>
          <a:p>
            <a:pPr marL="285750" indent="-285750">
              <a:buFontTx/>
              <a:buChar char="-"/>
            </a:pPr>
            <a:r>
              <a:rPr lang="ru-RU" sz="1700" dirty="0">
                <a:solidFill>
                  <a:srgbClr val="003A5D"/>
                </a:solidFill>
              </a:rPr>
              <a:t>  из  нескольких лючков </a:t>
            </a:r>
          </a:p>
          <a:p>
            <a:pPr marL="285750" indent="-285750">
              <a:buFontTx/>
              <a:buChar char="-"/>
            </a:pPr>
            <a:r>
              <a:rPr lang="ru-RU" sz="1700" dirty="0">
                <a:solidFill>
                  <a:srgbClr val="003A5D"/>
                </a:solidFill>
              </a:rPr>
              <a:t> В комплект поставки входят установочная коробка для </a:t>
            </a:r>
            <a:r>
              <a:rPr lang="ru-RU" sz="1700" dirty="0" err="1">
                <a:solidFill>
                  <a:srgbClr val="003A5D"/>
                </a:solidFill>
              </a:rPr>
              <a:t>фальш</a:t>
            </a:r>
            <a:r>
              <a:rPr lang="ru-RU" sz="1700" dirty="0">
                <a:solidFill>
                  <a:srgbClr val="003A5D"/>
                </a:solidFill>
              </a:rPr>
              <a:t>-пола и коробка для стяжки </a:t>
            </a:r>
          </a:p>
        </p:txBody>
      </p:sp>
    </p:spTree>
    <p:extLst>
      <p:ext uri="{BB962C8B-B14F-4D97-AF65-F5344CB8AC3E}">
        <p14:creationId xmlns:p14="http://schemas.microsoft.com/office/powerpoint/2010/main" val="92611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5" y="254000"/>
            <a:ext cx="3310135" cy="10592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28471" y="423553"/>
            <a:ext cx="48173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900" b="1" dirty="0" err="1">
                <a:solidFill>
                  <a:schemeClr val="bg1"/>
                </a:solidFill>
              </a:rPr>
              <a:t>IP44</a:t>
            </a:r>
            <a:r>
              <a:rPr lang="en-US" sz="6900" b="1" dirty="0">
                <a:solidFill>
                  <a:schemeClr val="bg1"/>
                </a:solidFill>
              </a:rPr>
              <a:t> / </a:t>
            </a:r>
            <a:r>
              <a:rPr lang="en-US" sz="6900" b="1" dirty="0" err="1">
                <a:solidFill>
                  <a:schemeClr val="bg1"/>
                </a:solidFill>
              </a:rPr>
              <a:t>IP66</a:t>
            </a:r>
            <a:endParaRPr lang="ru-RU" sz="6900" b="1" dirty="0">
              <a:solidFill>
                <a:schemeClr val="bg1"/>
              </a:solidFill>
            </a:endParaRP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1052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14115</TotalTime>
  <Words>1389</Words>
  <Application>Microsoft Macintosh PowerPoint</Application>
  <PresentationFormat>Широкоэкранный</PresentationFormat>
  <Paragraphs>246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Calibri</vt:lpstr>
      <vt:lpstr>Calibri Light</vt:lpstr>
      <vt:lpstr>DengXian</vt:lpstr>
      <vt:lpstr>Trebuchet MS</vt:lpstr>
      <vt:lpstr>Wingdings</vt:lpstr>
      <vt:lpstr>Yandex Sans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123</cp:revision>
  <dcterms:created xsi:type="dcterms:W3CDTF">2022-11-08T21:19:19Z</dcterms:created>
  <dcterms:modified xsi:type="dcterms:W3CDTF">2022-11-21T14:30:15Z</dcterms:modified>
</cp:coreProperties>
</file>